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1.bin" ContentType="application/vnd.openxmlformats-officedocument.oleObject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embeddings/oleObject2.bin" ContentType="application/vnd.openxmlformats-officedocument.oleObject"/>
  <Override PartName="/ppt/notesSlides/notesSlide29.xml" ContentType="application/vnd.openxmlformats-officedocument.presentationml.notesSlide+xml"/>
  <Override PartName="/ppt/embeddings/oleObject3.bin" ContentType="application/vnd.openxmlformats-officedocument.oleObject"/>
  <Override PartName="/ppt/notesSlides/notesSlide30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31.xml" ContentType="application/vnd.openxmlformats-officedocument.presentationml.notesSlide+xml"/>
  <Override PartName="/ppt/embeddings/oleObject7.bin" ContentType="application/vnd.openxmlformats-officedocument.oleObject"/>
  <Override PartName="/ppt/notesSlides/notesSlide32.xml" ContentType="application/vnd.openxmlformats-officedocument.presentationml.notesSlide+xml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33.xml" ContentType="application/vnd.openxmlformats-officedocument.presentationml.notesSlide+xml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embeddings/oleObject19.bin" ContentType="application/vnd.openxmlformats-officedocument.oleObject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446" r:id="rId2"/>
    <p:sldId id="449" r:id="rId3"/>
    <p:sldId id="454" r:id="rId4"/>
    <p:sldId id="448" r:id="rId5"/>
    <p:sldId id="450" r:id="rId6"/>
    <p:sldId id="288" r:id="rId7"/>
    <p:sldId id="289" r:id="rId8"/>
    <p:sldId id="290" r:id="rId9"/>
    <p:sldId id="334" r:id="rId10"/>
    <p:sldId id="291" r:id="rId11"/>
    <p:sldId id="346" r:id="rId12"/>
    <p:sldId id="292" r:id="rId13"/>
    <p:sldId id="293" r:id="rId14"/>
    <p:sldId id="294" r:id="rId15"/>
    <p:sldId id="349" r:id="rId16"/>
    <p:sldId id="350" r:id="rId17"/>
    <p:sldId id="452" r:id="rId18"/>
    <p:sldId id="351" r:id="rId19"/>
    <p:sldId id="457" r:id="rId20"/>
    <p:sldId id="353" r:id="rId21"/>
    <p:sldId id="354" r:id="rId22"/>
    <p:sldId id="355" r:id="rId23"/>
    <p:sldId id="356" r:id="rId24"/>
    <p:sldId id="357" r:id="rId25"/>
    <p:sldId id="358" r:id="rId26"/>
    <p:sldId id="455" r:id="rId27"/>
    <p:sldId id="456" r:id="rId28"/>
    <p:sldId id="360" r:id="rId29"/>
    <p:sldId id="361" r:id="rId30"/>
    <p:sldId id="362" r:id="rId31"/>
    <p:sldId id="363" r:id="rId32"/>
    <p:sldId id="364" r:id="rId33"/>
    <p:sldId id="365" r:id="rId34"/>
    <p:sldId id="366" r:id="rId35"/>
    <p:sldId id="367" r:id="rId36"/>
    <p:sldId id="368" r:id="rId37"/>
    <p:sldId id="458" r:id="rId38"/>
    <p:sldId id="370" r:id="rId39"/>
    <p:sldId id="371" r:id="rId40"/>
    <p:sldId id="372" r:id="rId41"/>
    <p:sldId id="373" r:id="rId42"/>
    <p:sldId id="374" r:id="rId43"/>
    <p:sldId id="375" r:id="rId44"/>
    <p:sldId id="376" r:id="rId45"/>
    <p:sldId id="377" r:id="rId46"/>
    <p:sldId id="378" r:id="rId47"/>
    <p:sldId id="379" r:id="rId48"/>
    <p:sldId id="380" r:id="rId49"/>
    <p:sldId id="381" r:id="rId50"/>
    <p:sldId id="382" r:id="rId51"/>
    <p:sldId id="419" r:id="rId52"/>
    <p:sldId id="420" r:id="rId53"/>
    <p:sldId id="421" r:id="rId54"/>
    <p:sldId id="422" r:id="rId55"/>
    <p:sldId id="423" r:id="rId56"/>
    <p:sldId id="459" r:id="rId57"/>
    <p:sldId id="424" r:id="rId58"/>
    <p:sldId id="425" r:id="rId59"/>
    <p:sldId id="426" r:id="rId60"/>
    <p:sldId id="461" r:id="rId61"/>
    <p:sldId id="428" r:id="rId62"/>
    <p:sldId id="429" r:id="rId63"/>
    <p:sldId id="430" r:id="rId64"/>
    <p:sldId id="431" r:id="rId65"/>
    <p:sldId id="432" r:id="rId66"/>
    <p:sldId id="460" r:id="rId67"/>
    <p:sldId id="433" r:id="rId68"/>
    <p:sldId id="434" r:id="rId69"/>
    <p:sldId id="435" r:id="rId70"/>
    <p:sldId id="436" r:id="rId71"/>
    <p:sldId id="437" r:id="rId72"/>
    <p:sldId id="438" r:id="rId73"/>
    <p:sldId id="463" r:id="rId74"/>
    <p:sldId id="443" r:id="rId75"/>
    <p:sldId id="440" r:id="rId76"/>
    <p:sldId id="444" r:id="rId77"/>
    <p:sldId id="462" r:id="rId78"/>
    <p:sldId id="441" r:id="rId79"/>
    <p:sldId id="451" r:id="rId8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5" d="100"/>
          <a:sy n="95" d="100"/>
        </p:scale>
        <p:origin x="-944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208"/>
    </p:cViewPr>
  </p:sorterViewPr>
  <p:notesViewPr>
    <p:cSldViewPr>
      <p:cViewPr varScale="1">
        <p:scale>
          <a:sx n="105" d="100"/>
          <a:sy n="105" d="100"/>
        </p:scale>
        <p:origin x="-348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handoutMaster" Target="handoutMasters/handout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3.xml"/><Relationship Id="rId2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Relationship Id="rId2" Type="http://schemas.openxmlformats.org/officeDocument/2006/relationships/image" Target="../media/image16.wmf"/><Relationship Id="rId3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image" Target="../media/image20.wmf"/><Relationship Id="rId3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4" Type="http://schemas.openxmlformats.org/officeDocument/2006/relationships/image" Target="../media/image38.wmf"/><Relationship Id="rId5" Type="http://schemas.openxmlformats.org/officeDocument/2006/relationships/image" Target="../media/image39.wmf"/><Relationship Id="rId6" Type="http://schemas.openxmlformats.org/officeDocument/2006/relationships/image" Target="../media/image40.wmf"/><Relationship Id="rId1" Type="http://schemas.openxmlformats.org/officeDocument/2006/relationships/image" Target="../media/image35.wmf"/><Relationship Id="rId2" Type="http://schemas.openxmlformats.org/officeDocument/2006/relationships/image" Target="../media/image3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F919163-F0F1-41A2-8AEB-FD5A4E83B2BC}" type="datetime1">
              <a:rPr lang="en-US" altLang="en-US"/>
              <a:pPr/>
              <a:t>2/2/16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C85C092-64CC-4665-BA33-2509C4CA39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9491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82CE723-1891-42B9-8917-36E8C6BAC0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87652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2" charset="0"/>
        <a:ea typeface="MS PGothic" pitchFamily="34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2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2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2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2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variance_and_correlation" TargetMode="External"/><Relationship Id="rId4" Type="http://schemas.openxmlformats.org/officeDocument/2006/relationships/hyperlink" Target="https://en.wikipedia.org/wiki/Pearson_product-moment_correlation_coefficient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te_space_search" TargetMode="External"/><Relationship Id="rId4" Type="http://schemas.openxmlformats.org/officeDocument/2006/relationships/hyperlink" Target="https://en.wikipedia.org/wiki/Tree_(graph_theory)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earson's_chi-square_test" TargetMode="External"/><Relationship Id="rId4" Type="http://schemas.openxmlformats.org/officeDocument/2006/relationships/hyperlink" Target="http://en.wikipedia.org/wiki/Discretization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Piazza forum reminders, R today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CE723-1891-42B9-8917-36E8C6BAC0CF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4625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fld id="{72E116EE-EA9B-4E75-AB2E-AC4CFA6F4237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" charset="0"/>
            </a:endParaRP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fld id="{594D7041-B30B-4EC6-AC2F-2188D812CAD9}" type="slidenum">
              <a:rPr lang="en-US" altLang="en-US" sz="1200"/>
              <a:pPr/>
              <a:t>13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fld id="{63614C2A-4978-4049-B413-31A3A8940B15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5CB0E1BB-CBEF-FF48-BB62-2C34143D802C}" type="slidenum">
              <a:rPr lang="en-US" sz="1200">
                <a:latin typeface="Times New Roman" charset="0"/>
              </a:rPr>
              <a:pPr/>
              <a:t>15</a:t>
            </a:fld>
            <a:endParaRPr lang="en-US" sz="1200">
              <a:latin typeface="Times New Roman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solidFill>
                <a:schemeClr val="hlink"/>
              </a:solidFill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172E9C63-737A-E148-A9F3-87606174AA59}" type="slidenum">
              <a:rPr lang="en-US" sz="1200">
                <a:latin typeface="Times New Roman" charset="0"/>
              </a:rPr>
              <a:pPr/>
              <a:t>16</a:t>
            </a:fld>
            <a:endParaRPr lang="en-US" sz="1200">
              <a:latin typeface="Times New Roman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2076" tIns="46038" rIns="92076" bIns="46038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Crowdflower</a:t>
            </a:r>
            <a:r>
              <a:rPr lang="en-US" dirty="0" smtClean="0"/>
              <a:t>:</a:t>
            </a:r>
            <a:r>
              <a:rPr lang="en-US" baseline="0" dirty="0" smtClean="0"/>
              <a:t> one data source for the project. </a:t>
            </a:r>
            <a:endParaRPr lang="en-US" dirty="0" smtClean="0"/>
          </a:p>
          <a:p>
            <a:r>
              <a:rPr lang="en-US" dirty="0" smtClean="0"/>
              <a:t>Is the map data recent? Are there gaps where it has to be</a:t>
            </a:r>
            <a:r>
              <a:rPr lang="en-US" baseline="0" dirty="0" smtClean="0"/>
              <a:t> filled in? How well can we establish the metrics from the images? If we want to use the data for inference then how </a:t>
            </a:r>
            <a:r>
              <a:rPr lang="en-US" baseline="0" dirty="0" err="1" smtClean="0"/>
              <a:t>reprsentative</a:t>
            </a:r>
            <a:r>
              <a:rPr lang="en-US" baseline="0" dirty="0" smtClean="0"/>
              <a:t> of the images in all places? What If the satellite has missed some images (if over time use?)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CE723-1891-42B9-8917-36E8C6BAC0CF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5716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F146735A-CE3A-064B-B664-1B188F2ECBB1}" type="slidenum">
              <a:rPr lang="en-US" sz="1200">
                <a:latin typeface="Times New Roman" charset="0"/>
              </a:rPr>
              <a:pPr/>
              <a:t>18</a:t>
            </a:fld>
            <a:endParaRPr lang="en-US" sz="1200">
              <a:latin typeface="Times New Roman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Reduce data volume by choosing alternative, </a:t>
            </a:r>
            <a:r>
              <a:rPr lang="en-US" sz="1200" i="1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smaller forms</a:t>
            </a:r>
            <a:r>
              <a:rPr lang="en-US" sz="120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 of data representation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Parametric methods</a:t>
            </a:r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 (e.g., regression)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Assume the data fits some model, estimate model parameters, store only the parameters, and discard the data (except possible outliers)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Ex.: Log-linear models—obtain value at a point in </a:t>
            </a:r>
            <a:r>
              <a:rPr lang="en-US" sz="1200" b="0" i="1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m</a:t>
            </a:r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-D space as the product on appropriate marginal subspaces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Non-parametric</a:t>
            </a:r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 methods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Do not assume models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Major families: histograms, clustering, sampling, …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F146735A-CE3A-064B-B664-1B188F2ECBB1}" type="slidenum">
              <a:rPr lang="en-US" sz="1200">
                <a:latin typeface="Times New Roman" charset="0"/>
              </a:rPr>
              <a:pPr/>
              <a:t>19</a:t>
            </a:fld>
            <a:endParaRPr lang="en-US" sz="1200">
              <a:latin typeface="Times New Roman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Reduce data volume by choosing alternative, </a:t>
            </a:r>
            <a:r>
              <a:rPr lang="en-US" sz="1200" i="1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smaller forms</a:t>
            </a:r>
            <a:r>
              <a:rPr lang="en-US" sz="120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 of data representation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Parametric methods</a:t>
            </a:r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 (e.g., regression)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Assume the data fits some model, estimate model parameters, store only the parameters, and discard the data (except possible outliers)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Ex.: Log-linear models—obtain value at a point in </a:t>
            </a:r>
            <a:r>
              <a:rPr lang="en-US" sz="1200" b="0" i="1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m</a:t>
            </a:r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-D space as the product on appropriate marginal subspaces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Non-parametric</a:t>
            </a:r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 methods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Do not assume models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Major families: histograms, clustering, sampling, …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2142B4B5-1022-D540-AE2E-4AC00E0757B3}" type="slidenum">
              <a:rPr lang="en-US" sz="1200">
                <a:latin typeface="Times New Roman" charset="0"/>
              </a:rPr>
              <a:pPr/>
              <a:t>20</a:t>
            </a:fld>
            <a:endParaRPr lang="en-US" sz="1200">
              <a:latin typeface="Times New Roman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0215427F-7DF1-0C45-BAB9-B3EB97FF19C3}" type="slidenum">
              <a:rPr lang="en-US" sz="1200">
                <a:latin typeface="Times New Roman" charset="0"/>
              </a:rPr>
              <a:pPr/>
              <a:t>21</a:t>
            </a:fld>
            <a:endParaRPr lang="en-US" sz="1200">
              <a:latin typeface="Times New Roman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A </a:t>
            </a:r>
            <a:r>
              <a:rPr lang="en-US" sz="1200" b="1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tuple</a:t>
            </a:r>
            <a:r>
              <a:rPr lang="en-US" sz="1200" b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 is a collection of values of different types.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About the course: what we’ll cover</a:t>
            </a:r>
          </a:p>
          <a:p>
            <a:pPr lvl="1"/>
            <a:r>
              <a:rPr lang="en-US" dirty="0" smtClean="0"/>
              <a:t>what we won’t cover</a:t>
            </a:r>
          </a:p>
          <a:p>
            <a:pPr lvl="1"/>
            <a:r>
              <a:rPr lang="en-US" dirty="0" smtClean="0"/>
              <a:t>requirements, workload, grading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401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E9A3CE88-EA74-AE4B-8DE6-E2EF664D7A97}" type="slidenum">
              <a:rPr lang="en-US" sz="1200">
                <a:latin typeface="Times New Roman" charset="0"/>
              </a:rPr>
              <a:pPr/>
              <a:t>22</a:t>
            </a:fld>
            <a:endParaRPr lang="en-US" sz="1200">
              <a:latin typeface="Times New Roman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>
                <a:latin typeface="Times New Roman" charset="0"/>
              </a:rPr>
              <a:t>Interpolation example on board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3" tIns="45883" rIns="91763" bIns="45883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/>
            <a:fld id="{9EBF9704-3783-ED40-A068-146201CB810D}" type="slidenum">
              <a:rPr lang="en-US" sz="1200">
                <a:latin typeface="Times New Roman" charset="0"/>
              </a:rPr>
              <a:pPr algn="r"/>
              <a:t>23</a:t>
            </a:fld>
            <a:endParaRPr lang="en-US" sz="1200">
              <a:latin typeface="Times New Roman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>
                <a:latin typeface="Times New Roman" charset="0"/>
              </a:rPr>
              <a:t>Depends</a:t>
            </a:r>
            <a:r>
              <a:rPr lang="en-US" baseline="0" dirty="0" smtClean="0">
                <a:latin typeface="Times New Roman" charset="0"/>
              </a:rPr>
              <a:t> how you define noise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B753AA07-D8F0-0F44-A6FD-71C28117E008}" type="slidenum">
              <a:rPr lang="en-US" sz="1200">
                <a:latin typeface="Times New Roman" charset="0"/>
              </a:rPr>
              <a:pPr/>
              <a:t>24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900FAA4A-2A23-4A49-92A0-21261AA1D5B9}" type="slidenum">
              <a:rPr lang="en-US" sz="1200">
                <a:latin typeface="Times New Roman" charset="0"/>
              </a:rPr>
              <a:pPr/>
              <a:t>25</a:t>
            </a:fld>
            <a:endParaRPr lang="en-US" sz="1200">
              <a:latin typeface="Times New Roman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>
                <a:latin typeface="Times New Roman" charset="0"/>
              </a:rPr>
              <a:t>Potters wheel: </a:t>
            </a:r>
            <a:r>
              <a:rPr lang="en-US" sz="1200" b="1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An Interactive Data Cleaning System – developed by researchers at </a:t>
            </a:r>
            <a:r>
              <a:rPr lang="en-US" sz="1200" b="1" kern="1200" dirty="0" err="1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berkeley</a:t>
            </a:r>
            <a:r>
              <a:rPr lang="en-US" sz="1200" b="1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. Allows for interactive data transformation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 rather than having to use clunky equations.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Potters wheel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CE723-1891-42B9-8917-36E8C6BAC0CF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2004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F146735A-CE3A-064B-B664-1B188F2ECBB1}" type="slidenum">
              <a:rPr lang="en-US" sz="1200">
                <a:latin typeface="Times New Roman" charset="0"/>
              </a:rPr>
              <a:pPr/>
              <a:t>27</a:t>
            </a:fld>
            <a:endParaRPr lang="en-US" sz="1200">
              <a:latin typeface="Times New Roman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Reduce data volume by choosing alternative, </a:t>
            </a:r>
            <a:r>
              <a:rPr lang="en-US" sz="1200" i="1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smaller forms</a:t>
            </a:r>
            <a:r>
              <a:rPr lang="en-US" sz="120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 of data representation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Parametric methods</a:t>
            </a:r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 (e.g., regression)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Assume the data fits some model, estimate model parameters, store only the parameters, and discard the data (except possible outliers)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Ex.: Log-linear models—obtain value at a point in </a:t>
            </a:r>
            <a:r>
              <a:rPr lang="en-US" sz="1200" b="0" i="1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m</a:t>
            </a:r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-D space as the product on appropriate marginal subspaces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Non-parametric</a:t>
            </a:r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 methods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Do not assume models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Major families: histograms, clustering, sampling, …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BD31BA3E-5BB4-3B49-A0E9-83FFDDC8FB4D}" type="slidenum">
              <a:rPr lang="en-US" sz="1200">
                <a:latin typeface="Times New Roman" charset="0"/>
              </a:rPr>
              <a:pPr/>
              <a:t>28</a:t>
            </a:fld>
            <a:endParaRPr lang="en-US" sz="1200">
              <a:latin typeface="Times New Roman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2E319A42-737F-404B-B018-721B5128FA01}" type="slidenum">
              <a:rPr lang="en-US" sz="1200">
                <a:latin typeface="Times New Roman" charset="0"/>
              </a:rPr>
              <a:pPr/>
              <a:t>29</a:t>
            </a:fld>
            <a:endParaRPr lang="en-US" sz="1200">
              <a:latin typeface="Times New Roman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>
                <a:latin typeface="Times New Roman" charset="0"/>
              </a:rPr>
              <a:t>Nominal, ordinal, interval, ratio</a:t>
            </a:r>
            <a:r>
              <a:rPr lang="en-US" baseline="0" dirty="0" smtClean="0">
                <a:latin typeface="Times New Roman" charset="0"/>
              </a:rPr>
              <a:t> scales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results from poll</a:t>
            </a:r>
          </a:p>
          <a:p>
            <a:r>
              <a:rPr lang="en-US" dirty="0" smtClean="0"/>
              <a:t>Color</a:t>
            </a:r>
            <a:r>
              <a:rPr lang="en-US" baseline="0" dirty="0" smtClean="0"/>
              <a:t> data interesting?! We’ll use it for some analyses later.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CE723-1891-42B9-8917-36E8C6BAC0CF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466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3738"/>
            <a:ext cx="4552950" cy="3414712"/>
          </a:xfrm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158" y="4344107"/>
            <a:ext cx="5030132" cy="411149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3738"/>
            <a:ext cx="4552950" cy="3414712"/>
          </a:xfrm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158" y="4344107"/>
            <a:ext cx="5030132" cy="411149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The sign of the covariance therefore shows the tendency in the linear relationship between the variables. The magnitude of the covariance is not easy to interpret. The </a:t>
            </a:r>
            <a:r>
              <a:rPr lang="en-US" sz="120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  <a:hlinkClick r:id="rId3"/>
              </a:rPr>
              <a:t>normalized version of the covariance, the </a:t>
            </a:r>
            <a:r>
              <a:rPr lang="en-US" sz="120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  <a:hlinkClick r:id="rId4"/>
              </a:rPr>
              <a:t>correlation coefficient, however, shows by its magnitude the strength of the linear relation.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>
                <a:latin typeface="Times New Roman" charset="0"/>
              </a:rPr>
              <a:t>Move</a:t>
            </a:r>
            <a:r>
              <a:rPr lang="en-US" baseline="0" dirty="0" smtClean="0">
                <a:latin typeface="Times New Roman" charset="0"/>
              </a:rPr>
              <a:t> example to board</a:t>
            </a:r>
            <a:endParaRPr lang="en-US" dirty="0">
              <a:latin typeface="Times New Roman" charset="0"/>
            </a:endParaRP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3AE00482-E848-5646-9377-C523CDCE3E5E}" type="slidenum">
              <a:rPr lang="en-US" sz="1200">
                <a:latin typeface="Times New Roman" charset="0"/>
              </a:rPr>
              <a:pPr/>
              <a:t>36</a:t>
            </a:fld>
            <a:endParaRPr lang="en-US" sz="120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F146735A-CE3A-064B-B664-1B188F2ECBB1}" type="slidenum">
              <a:rPr lang="en-US" sz="1200">
                <a:latin typeface="Times New Roman" charset="0"/>
              </a:rPr>
              <a:pPr/>
              <a:t>37</a:t>
            </a:fld>
            <a:endParaRPr lang="en-US" sz="1200">
              <a:latin typeface="Times New Roman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Reduce data volume by choosing alternative, </a:t>
            </a:r>
            <a:r>
              <a:rPr lang="en-US" sz="1200" i="1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smaller forms</a:t>
            </a:r>
            <a:r>
              <a:rPr lang="en-US" sz="120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 of data representation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Parametric methods</a:t>
            </a:r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 (e.g., regression)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Assume the data fits some model, estimate model parameters, store only the parameters, and discard the data (except possible outliers)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Ex.: Log-linear models—obtain value at a point in </a:t>
            </a:r>
            <a:r>
              <a:rPr lang="en-US" sz="1200" b="0" i="1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m</a:t>
            </a:r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-D space as the product on appropriate marginal subspaces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Non-parametric</a:t>
            </a:r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 methods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Do not assume models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Major families: histograms, clustering, sampling, …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1C6172FA-79E3-124A-917C-01B8C298933D}" type="slidenum">
              <a:rPr lang="en-US" sz="1200">
                <a:latin typeface="Times New Roman" charset="0"/>
              </a:rPr>
              <a:pPr/>
              <a:t>38</a:t>
            </a:fld>
            <a:endParaRPr lang="en-US" sz="1200">
              <a:latin typeface="Times New Roman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3" tIns="45883" rIns="91763" bIns="45883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/>
            <a:fld id="{7ACB46E1-18DB-924A-94A3-1DC9ACFDA6A7}" type="slidenum">
              <a:rPr lang="en-US" sz="1200">
                <a:latin typeface="Times New Roman" charset="0"/>
              </a:rPr>
              <a:pPr algn="r"/>
              <a:t>39</a:t>
            </a:fld>
            <a:endParaRPr lang="en-US" sz="1200">
              <a:latin typeface="Times New Roman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b="1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3" tIns="45883" rIns="91763" bIns="45883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/>
            <a:fld id="{40C82548-6084-9E45-B213-D6607EE9BFD6}" type="slidenum">
              <a:rPr lang="en-US" sz="1200">
                <a:latin typeface="Times New Roman" charset="0"/>
              </a:rPr>
              <a:pPr algn="r"/>
              <a:t>40</a:t>
            </a:fld>
            <a:endParaRPr lang="en-US" sz="1200">
              <a:latin typeface="Times New Roman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7388"/>
            <a:ext cx="4568825" cy="3427412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711" y="4342536"/>
            <a:ext cx="5028579" cy="41146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9378" tIns="44688" rIns="89378" bIns="44688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3" tIns="45883" rIns="91763" bIns="45883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/>
            <a:fld id="{D9EC23DE-577C-524A-9CDC-F1789874029A}" type="slidenum">
              <a:rPr lang="en-US" sz="1200">
                <a:latin typeface="Times New Roman" charset="0"/>
              </a:rPr>
              <a:pPr algn="r"/>
              <a:t>41</a:t>
            </a:fld>
            <a:endParaRPr lang="en-US" sz="1200">
              <a:latin typeface="Times New Roman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7412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421" y="4344107"/>
            <a:ext cx="5485158" cy="411307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 overview for those who don’t know</a:t>
            </a:r>
          </a:p>
          <a:p>
            <a:r>
              <a:rPr lang="en-US" dirty="0" smtClean="0"/>
              <a:t>Computers please be cordial/move to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CE723-1891-42B9-8917-36E8C6BAC0CF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10646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3" tIns="45883" rIns="91763" bIns="45883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/>
            <a:fld id="{3B5A6405-66D3-E54B-84FB-458B6082E19D}" type="slidenum">
              <a:rPr lang="en-US" sz="1200">
                <a:latin typeface="Times New Roman" charset="0"/>
              </a:rPr>
              <a:pPr algn="r"/>
              <a:t>42</a:t>
            </a:fld>
            <a:endParaRPr lang="en-US" sz="1200">
              <a:latin typeface="Times New Roman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err="1" smtClean="0">
                <a:latin typeface="Times New Roman" charset="0"/>
              </a:rPr>
              <a:t>Mallat</a:t>
            </a:r>
            <a:r>
              <a:rPr lang="en-US" baseline="0" dirty="0" smtClean="0">
                <a:latin typeface="Times New Roman" charset="0"/>
              </a:rPr>
              <a:t> algorithm</a:t>
            </a:r>
          </a:p>
          <a:p>
            <a:r>
              <a:rPr lang="en-US" baseline="0" dirty="0" smtClean="0">
                <a:latin typeface="Times New Roman" charset="0"/>
              </a:rPr>
              <a:t>Reference: https://</a:t>
            </a:r>
            <a:r>
              <a:rPr lang="en-US" baseline="0" dirty="0" err="1" smtClean="0">
                <a:latin typeface="Times New Roman" charset="0"/>
              </a:rPr>
              <a:t>books.google.com</a:t>
            </a:r>
            <a:r>
              <a:rPr lang="en-US" baseline="0" dirty="0" smtClean="0">
                <a:latin typeface="Times New Roman" charset="0"/>
              </a:rPr>
              <a:t>/</a:t>
            </a:r>
            <a:r>
              <a:rPr lang="en-US" baseline="0" dirty="0" err="1" smtClean="0">
                <a:latin typeface="Times New Roman" charset="0"/>
              </a:rPr>
              <a:t>books?id</a:t>
            </a:r>
            <a:r>
              <a:rPr lang="en-US" baseline="0" dirty="0" smtClean="0">
                <a:latin typeface="Times New Roman" charset="0"/>
              </a:rPr>
              <a:t>=</a:t>
            </a:r>
            <a:r>
              <a:rPr lang="en-US" baseline="0" dirty="0" err="1" smtClean="0">
                <a:latin typeface="Times New Roman" charset="0"/>
              </a:rPr>
              <a:t>zcFZrhYvVagC&amp;pg</a:t>
            </a:r>
            <a:r>
              <a:rPr lang="en-US" baseline="0" dirty="0" smtClean="0">
                <a:latin typeface="Times New Roman" charset="0"/>
              </a:rPr>
              <a:t>=PA8&amp;lpg=PA8&amp;dq=2,+2,+0,+2,+3,+5,+4,+4+wavelet&amp;source=</a:t>
            </a:r>
            <a:r>
              <a:rPr lang="en-US" baseline="0" dirty="0" err="1" smtClean="0">
                <a:latin typeface="Times New Roman" charset="0"/>
              </a:rPr>
              <a:t>bl&amp;ots</a:t>
            </a:r>
            <a:r>
              <a:rPr lang="en-US" baseline="0" dirty="0" smtClean="0">
                <a:latin typeface="Times New Roman" charset="0"/>
              </a:rPr>
              <a:t>=VN08N0BE6I&amp;sig=yF-B3mlBcf9shMiDWQGuPU-S_HM&amp;hl=</a:t>
            </a:r>
            <a:r>
              <a:rPr lang="en-US" baseline="0" dirty="0" err="1" smtClean="0">
                <a:latin typeface="Times New Roman" charset="0"/>
              </a:rPr>
              <a:t>en&amp;sa</a:t>
            </a:r>
            <a:r>
              <a:rPr lang="en-US" baseline="0" dirty="0" smtClean="0">
                <a:latin typeface="Times New Roman" charset="0"/>
              </a:rPr>
              <a:t>=</a:t>
            </a:r>
            <a:r>
              <a:rPr lang="en-US" baseline="0" dirty="0" err="1" smtClean="0">
                <a:latin typeface="Times New Roman" charset="0"/>
              </a:rPr>
              <a:t>X&amp;ved</a:t>
            </a:r>
            <a:r>
              <a:rPr lang="en-US" baseline="0" dirty="0" smtClean="0">
                <a:latin typeface="Times New Roman" charset="0"/>
              </a:rPr>
              <a:t>=0ahUKEwjK99X5pNjKAhXGtBoKHScqBc8Q6AEIKTAD#v=</a:t>
            </a:r>
            <a:r>
              <a:rPr lang="en-US" baseline="0" dirty="0" err="1" smtClean="0">
                <a:latin typeface="Times New Roman" charset="0"/>
              </a:rPr>
              <a:t>onepage&amp;q</a:t>
            </a:r>
            <a:r>
              <a:rPr lang="en-US" baseline="0" dirty="0" smtClean="0">
                <a:latin typeface="Times New Roman" charset="0"/>
              </a:rPr>
              <a:t>=2%2C%202%2C%200%2C%202%2C%203%2C%205%2C%204%2C%204%20wavelet&amp;f=false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3" tIns="45883" rIns="91763" bIns="45883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/>
            <a:fld id="{135520FD-1DA2-4546-BC53-C02BA48B5326}" type="slidenum">
              <a:rPr lang="en-US" sz="1200">
                <a:latin typeface="Times New Roman" charset="0"/>
              </a:rPr>
              <a:pPr algn="r"/>
              <a:t>43</a:t>
            </a:fld>
            <a:endParaRPr lang="en-US" sz="1200">
              <a:latin typeface="Times New Roman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7412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421" y="4344107"/>
            <a:ext cx="5485158" cy="411307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The outputs giving the detail coefficients (from the high-pass filter) and approximation coefficients (from the low-pass)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DC: Differences of the (second of the)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 averaged values from the computed pairwise average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2-2/2, 0-2/2, 3-5/2, 4-4/2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Final transformation is overall average, then detail coefficients in order of increasing resolution.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Will not go into much more detail of wavelet transformation in this course, but can provide resources and there are R packages if you want to try and implement.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3" tIns="45883" rIns="91763" bIns="45883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/>
            <a:fld id="{3DA66D24-FBA7-E54F-9E55-638AAADB5A0D}" type="slidenum">
              <a:rPr lang="en-US" sz="1200">
                <a:latin typeface="Times New Roman" charset="0"/>
              </a:rPr>
              <a:pPr algn="r"/>
              <a:t>44</a:t>
            </a:fld>
            <a:endParaRPr lang="en-US" sz="1200">
              <a:latin typeface="Times New Roman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5325"/>
            <a:ext cx="4548188" cy="3411538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264" y="4342536"/>
            <a:ext cx="5025473" cy="411307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>
                <a:latin typeface="Times New Roman" charset="0"/>
              </a:rPr>
              <a:t>Useful tool for con</a:t>
            </a:r>
            <a:r>
              <a:rPr lang="en-US" baseline="0" dirty="0" smtClean="0">
                <a:latin typeface="Times New Roman" charset="0"/>
              </a:rPr>
              <a:t>ceptualizing and visualizing </a:t>
            </a:r>
          </a:p>
          <a:p>
            <a:r>
              <a:rPr lang="en-US" baseline="0" dirty="0" smtClean="0">
                <a:latin typeface="Times New Roman" charset="0"/>
              </a:rPr>
              <a:t>Each node ci  consists of a wavelet coefficient (circled), and each leaf node (at end of tree) a[</a:t>
            </a:r>
            <a:r>
              <a:rPr lang="en-US" baseline="0" dirty="0" err="1" smtClean="0">
                <a:latin typeface="Times New Roman" charset="0"/>
              </a:rPr>
              <a:t>i</a:t>
            </a:r>
            <a:r>
              <a:rPr lang="en-US" baseline="0" dirty="0" smtClean="0">
                <a:latin typeface="Times New Roman" charset="0"/>
              </a:rPr>
              <a:t>] consists of the original data array entries.</a:t>
            </a:r>
          </a:p>
          <a:p>
            <a:r>
              <a:rPr lang="en-US" baseline="0" dirty="0" smtClean="0">
                <a:latin typeface="Times New Roman" charset="0"/>
              </a:rPr>
              <a:t>This enables us to see the length of the path for reconstruction of any a[</a:t>
            </a:r>
            <a:r>
              <a:rPr lang="en-US" baseline="0" dirty="0" err="1" smtClean="0">
                <a:latin typeface="Times New Roman" charset="0"/>
              </a:rPr>
              <a:t>i</a:t>
            </a:r>
            <a:r>
              <a:rPr lang="en-US" baseline="0" dirty="0" smtClean="0">
                <a:latin typeface="Times New Roman" charset="0"/>
              </a:rPr>
              <a:t>] (log N + 1).</a:t>
            </a:r>
          </a:p>
          <a:p>
            <a:pPr marL="342900" indent="-342900">
              <a:lnSpc>
                <a:spcPct val="110000"/>
              </a:lnSpc>
            </a:pPr>
            <a:r>
              <a:rPr lang="en-US" sz="1800" dirty="0" smtClean="0"/>
              <a:t>Reconstruct data values d(</a:t>
            </a:r>
            <a:r>
              <a:rPr lang="en-US" sz="1800" dirty="0" err="1" smtClean="0"/>
              <a:t>i</a:t>
            </a:r>
            <a:r>
              <a:rPr lang="en-US" sz="1800" dirty="0" smtClean="0"/>
              <a:t>)</a:t>
            </a:r>
          </a:p>
          <a:p>
            <a:pPr marL="342900" indent="-342900">
              <a:lnSpc>
                <a:spcPct val="110000"/>
              </a:lnSpc>
            </a:pPr>
            <a:r>
              <a:rPr lang="en-US" dirty="0" smtClean="0"/>
              <a:t>d(</a:t>
            </a:r>
            <a:r>
              <a:rPr lang="en-US" dirty="0" err="1" smtClean="0"/>
              <a:t>i</a:t>
            </a:r>
            <a:r>
              <a:rPr lang="en-US" dirty="0" smtClean="0"/>
              <a:t>) = sum    (+/-1) * (coefficient on path) </a:t>
            </a:r>
          </a:p>
          <a:p>
            <a:endParaRPr lang="en-US" baseline="0" dirty="0" smtClean="0">
              <a:latin typeface="Times New Roman" charset="0"/>
            </a:endParaRPr>
          </a:p>
          <a:p>
            <a:endParaRPr lang="en-US" baseline="0" dirty="0" smtClean="0">
              <a:latin typeface="Times New Roman" charset="0"/>
            </a:endParaRPr>
          </a:p>
          <a:p>
            <a:r>
              <a:rPr lang="en-US" baseline="0" dirty="0" smtClean="0">
                <a:latin typeface="Times New Roman" charset="0"/>
              </a:rPr>
              <a:t>Support for any coefficient ci defined as contiguous range of data-array that ci is used to reconstruct (</a:t>
            </a:r>
            <a:r>
              <a:rPr lang="en-US" baseline="0" dirty="0" err="1" smtClean="0">
                <a:latin typeface="Times New Roman" charset="0"/>
              </a:rPr>
              <a:t>ie</a:t>
            </a:r>
            <a:r>
              <a:rPr lang="en-US" baseline="0" dirty="0" smtClean="0">
                <a:latin typeface="Times New Roman" charset="0"/>
              </a:rPr>
              <a:t> the range of data leaf/nodes in the </a:t>
            </a:r>
            <a:r>
              <a:rPr lang="en-US" baseline="0" dirty="0" err="1" smtClean="0">
                <a:latin typeface="Times New Roman" charset="0"/>
              </a:rPr>
              <a:t>subtree</a:t>
            </a:r>
            <a:r>
              <a:rPr lang="en-US" baseline="0" dirty="0" smtClean="0">
                <a:latin typeface="Times New Roman" charset="0"/>
              </a:rPr>
              <a:t> rooted at ci).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3" tIns="45883" rIns="91763" bIns="45883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/>
            <a:fld id="{FFA5AB9D-1EEF-1D4A-A09F-512D85FC32AC}" type="slidenum">
              <a:rPr lang="en-US" sz="1200">
                <a:latin typeface="Times New Roman" charset="0"/>
              </a:rPr>
              <a:pPr algn="r"/>
              <a:t>45</a:t>
            </a:fld>
            <a:endParaRPr lang="en-US" sz="1200">
              <a:latin typeface="Times New Roman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0413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12" tIns="45705" rIns="91412" bIns="45705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6AC09F7C-AB2E-334D-A920-EC96575A7741}" type="slidenum">
              <a:rPr lang="en-US" sz="1200">
                <a:latin typeface="Times New Roman" charset="0"/>
              </a:rPr>
              <a:pPr/>
              <a:t>46</a:t>
            </a:fld>
            <a:endParaRPr lang="en-US" sz="1200">
              <a:latin typeface="Times New Roman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D2064914-46DA-AC4E-B7EB-FF3AA8D37A9A}" type="slidenum">
              <a:rPr lang="en-US" sz="1200">
                <a:latin typeface="Times New Roman" charset="0"/>
              </a:rPr>
              <a:pPr/>
              <a:t>47</a:t>
            </a:fld>
            <a:endParaRPr lang="en-US" sz="1200">
              <a:latin typeface="Times New Roman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B77F2591-A5DA-7242-9EFE-4895C172870C}" type="slidenum">
              <a:rPr lang="en-US" sz="1200">
                <a:latin typeface="Times New Roman" charset="0"/>
              </a:rPr>
              <a:pPr/>
              <a:t>48</a:t>
            </a:fld>
            <a:endParaRPr lang="en-US" sz="1200">
              <a:latin typeface="Times New Roman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7388"/>
            <a:ext cx="4568825" cy="3427412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711" y="4342536"/>
            <a:ext cx="5028579" cy="41146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9378" tIns="44688" rIns="89378" bIns="44688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B2723019-1A9A-C045-AB5E-03C33BB4B19E}" type="slidenum">
              <a:rPr lang="en-US" sz="1200">
                <a:latin typeface="Times New Roman" charset="0"/>
              </a:rPr>
              <a:pPr/>
              <a:t>49</a:t>
            </a:fld>
            <a:endParaRPr lang="en-US" sz="1200">
              <a:latin typeface="Times New Roman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>
                <a:latin typeface="Times New Roman" charset="0"/>
              </a:rPr>
              <a:t>Query search example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A branch-and-bound algorithm consists of a systematic enumeration of candidate solutions by means of </a:t>
            </a:r>
            <a:r>
              <a:rPr lang="en-US" sz="120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  <a:hlinkClick r:id="rId3"/>
              </a:rPr>
              <a:t>state space search: </a:t>
            </a:r>
            <a:endParaRPr lang="en-US" sz="1200" kern="1200" dirty="0" smtClean="0">
              <a:solidFill>
                <a:schemeClr val="tx1"/>
              </a:solidFill>
              <a:latin typeface="Times" pitchFamily="-112" charset="0"/>
              <a:ea typeface="MS PGothic" pitchFamily="34" charset="-128"/>
              <a:cs typeface="ＭＳ Ｐゴシック" pitchFamily="-112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the set of candidate solutions is thought of as forming a </a:t>
            </a:r>
            <a:r>
              <a:rPr lang="en-US" sz="120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  <a:hlinkClick r:id="rId4"/>
              </a:rPr>
              <a:t>rooted tree with the full set at the root. The algorithm explores </a:t>
            </a:r>
            <a:r>
              <a:rPr lang="en-US" sz="1200" i="1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  <a:hlinkClick r:id="rId4"/>
              </a:rPr>
              <a:t>branches</a:t>
            </a:r>
            <a:r>
              <a:rPr lang="en-US" sz="120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  <a:hlinkClick r:id="rId4"/>
              </a:rPr>
              <a:t> of this tree, which represent subsets of the solution set. Before enumerating the candidate solutions of a branch, the branch is checked against upper and lower estimated </a:t>
            </a:r>
            <a:r>
              <a:rPr lang="en-US" sz="1200" i="1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  <a:hlinkClick r:id="rId4"/>
              </a:rPr>
              <a:t>bounds</a:t>
            </a:r>
            <a:r>
              <a:rPr lang="en-US" sz="120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  <a:hlinkClick r:id="rId4"/>
              </a:rPr>
              <a:t> on the optimal solution, and is discarded if it cannot produce a better solution than the best one found so far by the algorithm.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3" tIns="45883" rIns="91763" bIns="45883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/>
            <a:fld id="{D87B7EDD-D3B3-314B-905D-CE8ACCFAC61E}" type="slidenum">
              <a:rPr lang="en-US" sz="1200">
                <a:latin typeface="Times New Roman" charset="0"/>
              </a:rPr>
              <a:pPr algn="r"/>
              <a:t>50</a:t>
            </a:fld>
            <a:endParaRPr lang="en-US" sz="1200">
              <a:latin typeface="Times New Roman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3738"/>
            <a:ext cx="4552950" cy="3414712"/>
          </a:xfrm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158" y="4344107"/>
            <a:ext cx="5030132" cy="411149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Feature extraction a type of dimensionality reduction that efficiently represents interesting parts of an image as a compact feature vector. This approach is useful when image sizes are large and a reduced feature representation is required to quickly complete tasks such as image matching and retrieval. E.g. symptoms -&gt; ILI</a:t>
            </a:r>
          </a:p>
          <a:p>
            <a:endParaRPr lang="en-US" sz="1200" kern="1200" dirty="0" smtClean="0">
              <a:solidFill>
                <a:schemeClr val="tx1"/>
              </a:solidFill>
              <a:latin typeface="Times" pitchFamily="-112" charset="0"/>
              <a:ea typeface="MS PGothic" pitchFamily="34" charset="-128"/>
              <a:cs typeface="ＭＳ Ｐゴシック" pitchFamily="-112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Construction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 could be pre-processing, or in the data prep stage.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9C030F97-E4C3-6C48-83FD-580BB5E731CF}" type="slidenum">
              <a:rPr lang="en-US" sz="1200">
                <a:latin typeface="Times New Roman" charset="0"/>
              </a:rPr>
              <a:pPr/>
              <a:t>51</a:t>
            </a:fld>
            <a:endParaRPr lang="en-US" sz="1200">
              <a:latin typeface="Times New Roman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r>
              <a:rPr lang="en-US" baseline="0" dirty="0" smtClean="0"/>
              <a:t> to R – material from textbook and?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CE723-1891-42B9-8917-36E8C6BAC0CF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55935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EDC652EA-8027-D447-9E69-A1B98F3205DE}" type="slidenum">
              <a:rPr lang="en-US" sz="1200">
                <a:latin typeface="Times New Roman" charset="0"/>
              </a:rPr>
              <a:pPr/>
              <a:t>52</a:t>
            </a:fld>
            <a:endParaRPr lang="en-US" sz="1200">
              <a:latin typeface="Times New Roman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853CDD78-DC89-7E4A-B387-D516490F5002}" type="slidenum">
              <a:rPr lang="en-US" sz="1200">
                <a:latin typeface="Times New Roman" charset="0"/>
              </a:rPr>
              <a:pPr/>
              <a:t>53</a:t>
            </a:fld>
            <a:endParaRPr lang="en-US" sz="1200">
              <a:latin typeface="Times New Roman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>
                <a:latin typeface="Times New Roman" charset="0"/>
              </a:rPr>
              <a:t>Examples:</a:t>
            </a:r>
            <a:r>
              <a:rPr lang="en-US" baseline="0" dirty="0" smtClean="0">
                <a:latin typeface="Times New Roman" charset="0"/>
              </a:rPr>
              <a:t> occupancy modeling (with replacement)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C113D9DE-8CC6-4042-9406-B27A32BBF414}" type="slidenum">
              <a:rPr lang="en-US" sz="1200">
                <a:latin typeface="Times New Roman" charset="0"/>
              </a:rPr>
              <a:pPr/>
              <a:t>54</a:t>
            </a:fld>
            <a:endParaRPr lang="en-US" sz="1200">
              <a:latin typeface="Times New Roman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A0B11316-A6C5-A14E-AA18-A6FB32B8FD83}" type="slidenum">
              <a:rPr lang="en-US" sz="1200">
                <a:latin typeface="Times New Roman" charset="0"/>
              </a:rPr>
              <a:pPr/>
              <a:t>55</a:t>
            </a:fld>
            <a:endParaRPr lang="en-US" sz="1200">
              <a:latin typeface="Times New Roman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>
                <a:latin typeface="Times New Roman" charset="0"/>
              </a:rPr>
              <a:t>Surveying.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The SQL aggregate functions and the GROUP BY operator produce zero-dimensional or one-dimensional aggregates. Applications need the N-dimensional generalization of these operators. This paper defines that operator, called the data cube or simply cube. The cube operator generalizes the histogram, cross-tabulation, roll-up, drill-down, and sub-total constructs found in most report writers. The novelty is that cubes are relations. Consequently, the cube operator can be imbedded in more complex non-procedural data analysis programs. The cube operator treats each of the N aggregation attributes as a dimension of N-space. The aggregate of a particular set of attribute values is a point in this space. The set of points forms an N-dimensional cube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CE723-1891-42B9-8917-36E8C6BAC0CF}" type="slidenum">
              <a:rPr lang="en-US" altLang="en-US" smtClean="0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69835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3" tIns="45883" rIns="91763" bIns="45883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/>
            <a:fld id="{93458469-396E-2A4E-86DC-8B68603F7CB8}" type="slidenum">
              <a:rPr lang="en-US" sz="1200">
                <a:latin typeface="Times New Roman" charset="0"/>
              </a:rPr>
              <a:pPr algn="r"/>
              <a:t>57</a:t>
            </a:fld>
            <a:endParaRPr lang="en-US" sz="1200">
              <a:latin typeface="Times New Roman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Aggregates and group-by operators produce 0- or 1-dimensional answers; cross-tabs produce 2-d answers; the data-cube produces N-dimensional aggregates and answers by treating each of the N aggregation attributes as a dimension of N-space.</a:t>
            </a:r>
          </a:p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3" tIns="45883" rIns="91763" bIns="45883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/>
            <a:fld id="{A2264DA6-0AC5-1646-9027-8E086902E641}" type="slidenum">
              <a:rPr lang="en-US" sz="1200">
                <a:latin typeface="Times New Roman" charset="0"/>
              </a:rPr>
              <a:pPr algn="r"/>
              <a:t>58</a:t>
            </a:fld>
            <a:endParaRPr lang="en-US" sz="1200">
              <a:latin typeface="Times New Roman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3" tIns="45883" rIns="91763" bIns="45883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/>
            <a:fld id="{4E190903-4EC4-654A-A30C-9B07FFB76B72}" type="slidenum">
              <a:rPr lang="en-US" sz="1200">
                <a:latin typeface="Times New Roman" charset="0"/>
              </a:rPr>
              <a:pPr algn="r"/>
              <a:t>59</a:t>
            </a:fld>
            <a:endParaRPr lang="en-US" sz="1200">
              <a:latin typeface="Times New Roman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F146735A-CE3A-064B-B664-1B188F2ECBB1}" type="slidenum">
              <a:rPr lang="en-US" sz="1200">
                <a:latin typeface="Times New Roman" charset="0"/>
              </a:rPr>
              <a:pPr/>
              <a:t>60</a:t>
            </a:fld>
            <a:endParaRPr lang="en-US" sz="1200">
              <a:latin typeface="Times New Roman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Reduce data volume by choosing alternative, </a:t>
            </a:r>
            <a:r>
              <a:rPr lang="en-US" sz="1200" i="1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smaller forms</a:t>
            </a:r>
            <a:r>
              <a:rPr lang="en-US" sz="120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 of data representation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Parametric methods</a:t>
            </a:r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 (e.g., regression)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Assume the data fits some model, estimate model parameters, store only the parameters, and discard the data (except possible outliers)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Ex.: Log-linear models—obtain value at a point in </a:t>
            </a:r>
            <a:r>
              <a:rPr lang="en-US" sz="1200" b="0" i="1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m</a:t>
            </a:r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-D space as the product on appropriate marginal subspaces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Non-parametric</a:t>
            </a:r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 methods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Do not assume models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Major families: histograms, clustering, sampling, …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3" tIns="45883" rIns="91763" bIns="45883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/>
            <a:fld id="{B785CFF5-C869-C347-B53C-DA0CED7621E1}" type="slidenum">
              <a:rPr lang="en-US" sz="1200">
                <a:latin typeface="Times New Roman" charset="0"/>
              </a:rPr>
              <a:pPr algn="r"/>
              <a:t>61</a:t>
            </a:fld>
            <a:endParaRPr lang="en-US" sz="1200">
              <a:latin typeface="Times New Roman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fld id="{04259C51-7020-46BF-89A7-42A3B1F7B823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3A2E08D1-44B3-1541-9A17-4B7C84FF5036}" type="slidenum">
              <a:rPr lang="en-US" sz="1200">
                <a:latin typeface="Times New Roman" charset="0"/>
              </a:rPr>
              <a:pPr/>
              <a:t>62</a:t>
            </a:fld>
            <a:endParaRPr lang="en-US" sz="1200">
              <a:latin typeface="Times New Roman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2F11F4CB-5D37-1745-A001-F598D27B6906}" type="slidenum">
              <a:rPr lang="en-US" sz="1200">
                <a:latin typeface="Times New Roman" charset="0"/>
              </a:rPr>
              <a:pPr/>
              <a:t>63</a:t>
            </a:fld>
            <a:endParaRPr lang="en-US" sz="1200">
              <a:latin typeface="Times New Roman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3" tIns="45883" rIns="91763" bIns="45883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/>
            <a:fld id="{09971909-A249-7341-9DDA-1D41E16D344B}" type="slidenum">
              <a:rPr lang="en-US" sz="1200">
                <a:latin typeface="Times New Roman" charset="0"/>
              </a:rPr>
              <a:pPr algn="r"/>
              <a:t>64</a:t>
            </a:fld>
            <a:endParaRPr lang="en-US" sz="1200">
              <a:latin typeface="Times New Roman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E3BD46D0-6DCE-FA4B-8F04-BECC6CA13AC4}" type="slidenum">
              <a:rPr lang="en-US" sz="1200">
                <a:latin typeface="Times New Roman" charset="0"/>
              </a:rPr>
              <a:pPr/>
              <a:t>65</a:t>
            </a:fld>
            <a:endParaRPr lang="en-US" sz="1200">
              <a:latin typeface="Times New Roman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DE301093-AB85-694A-B187-161716983949}" type="slidenum">
              <a:rPr lang="en-US" sz="1200">
                <a:latin typeface="Times New Roman" charset="0"/>
              </a:rPr>
              <a:pPr/>
              <a:t>66</a:t>
            </a:fld>
            <a:endParaRPr lang="en-US" sz="1200">
              <a:latin typeface="Times New Roman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C3DCB244-5EE4-E044-A58F-EDC5BF7613D8}" type="slidenum">
              <a:rPr lang="en-US" sz="1200">
                <a:latin typeface="Times New Roman" charset="0"/>
              </a:rPr>
              <a:pPr/>
              <a:t>67</a:t>
            </a:fld>
            <a:endParaRPr lang="en-US" sz="1200">
              <a:latin typeface="Times New Roman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3" tIns="45883" rIns="91763" bIns="45883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/>
            <a:fld id="{6CB3E882-6715-7C4A-9E0D-11FFC5341764}" type="slidenum">
              <a:rPr lang="en-US" sz="1200">
                <a:latin typeface="Times New Roman" charset="0"/>
              </a:rPr>
              <a:pPr algn="r"/>
              <a:t>68</a:t>
            </a:fld>
            <a:endParaRPr lang="en-US" sz="1200">
              <a:latin typeface="Times New Roman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7388"/>
            <a:ext cx="4568825" cy="3427412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711" y="4342536"/>
            <a:ext cx="5028579" cy="41146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9378" tIns="44688" rIns="89378" bIns="44688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3" tIns="45883" rIns="91763" bIns="45883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/>
            <a:fld id="{631785F1-18B2-EF4A-B5F5-C9FDBEF7345B}" type="slidenum">
              <a:rPr lang="en-US" sz="1200">
                <a:latin typeface="Times New Roman" charset="0"/>
              </a:rPr>
              <a:pPr algn="r"/>
              <a:t>69</a:t>
            </a:fld>
            <a:endParaRPr lang="en-US" sz="1200">
              <a:latin typeface="Times New Roman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7388"/>
            <a:ext cx="4568825" cy="3427412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711" y="4342536"/>
            <a:ext cx="5028579" cy="41146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9378" tIns="44688" rIns="89378" bIns="44688"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Chi merge is a simple algorithm that uses the </a:t>
            </a:r>
            <a:r>
              <a:rPr lang="en-US" sz="120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  <a:hlinkClick r:id="rId3"/>
              </a:rPr>
              <a:t>chi-square statistic to discretize numeric attributes. It is a supervised, bottom-up data </a:t>
            </a:r>
            <a:r>
              <a:rPr lang="en-US" sz="1200" kern="1200" dirty="0" smtClean="0">
                <a:solidFill>
                  <a:schemeClr val="tx1"/>
                </a:solidFill>
                <a:latin typeface="Times" pitchFamily="-112" charset="0"/>
                <a:ea typeface="MS PGothic" pitchFamily="34" charset="-128"/>
                <a:cs typeface="ＭＳ Ｐゴシック" pitchFamily="-112" charset="-128"/>
                <a:hlinkClick r:id="rId4"/>
              </a:rPr>
              <a:t>discretization method. It checks each pair of adjacent rows in order to determine if the class frequencies of the two intervals are significantly different. It tests the following hypothesis: that the two adjacent intervals are independent. If the hypothesis is confirmed the intervals are merged into a single interval, if not, they remain separated.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487F626D-4B22-9E4E-93E8-5BA7D93A82C6}" type="slidenum">
              <a:rPr lang="en-US" sz="1200">
                <a:latin typeface="Times New Roman" charset="0"/>
              </a:rPr>
              <a:pPr/>
              <a:t>70</a:t>
            </a:fld>
            <a:endParaRPr lang="en-US" sz="1200">
              <a:latin typeface="Times New Roman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>
                <a:latin typeface="Times New Roman" charset="0"/>
              </a:rPr>
              <a:t>Hierarchy can be explicit</a:t>
            </a:r>
            <a:r>
              <a:rPr lang="en-US" baseline="0" dirty="0" smtClean="0">
                <a:latin typeface="Times New Roman" charset="0"/>
              </a:rPr>
              <a:t> in the database schema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Times New Roman" charset="0"/>
              </a:rPr>
              <a:t>5 methods: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-112" charset="0"/>
                <a:ea typeface="MS PGothic" pitchFamily="34" charset="-128"/>
                <a:cs typeface="ＭＳ Ｐゴシック" pitchFamily="-112" charset="-128"/>
              </a:rPr>
              <a:t>binning histogram analysis entropy-based discretization and data segmentation by “natural partitioning” </a:t>
            </a:r>
            <a:endParaRPr lang="en-US" dirty="0" smtClean="0"/>
          </a:p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FCDE2613-8232-584B-B31C-E9097BDC6617}" type="slidenum">
              <a:rPr lang="en-US" sz="1200">
                <a:latin typeface="Times New Roman" charset="0"/>
              </a:rPr>
              <a:pPr/>
              <a:t>71</a:t>
            </a:fld>
            <a:endParaRPr lang="en-US" sz="1200">
              <a:latin typeface="Times New Roman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fld id="{ED8812F3-8AE2-4B31-B116-6BD6AC4E0E71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375CD407-C731-8C41-A59C-80EFA3A47DBD}" type="slidenum">
              <a:rPr lang="en-US" sz="1200">
                <a:latin typeface="Times New Roman" charset="0"/>
              </a:rPr>
              <a:pPr/>
              <a:t>72</a:t>
            </a:fld>
            <a:endParaRPr lang="en-US" sz="1200">
              <a:latin typeface="Times New Roman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will get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CE723-1891-42B9-8917-36E8C6BAC0CF}" type="slidenum">
              <a:rPr lang="en-US" altLang="en-US" smtClean="0"/>
              <a:pPr/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718107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get some data!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9719D4-5796-CF45-8BCB-71B02F05575C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3927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Dimension</a:t>
            </a:r>
            <a:r>
              <a:rPr lang="en-US" baseline="0" dirty="0" smtClean="0"/>
              <a:t> reduction. For example, are there overall themes in discussion? How about over time? Related to location?</a:t>
            </a:r>
          </a:p>
          <a:p>
            <a:r>
              <a:rPr lang="en-US" baseline="0" dirty="0" smtClean="0"/>
              <a:t>Concept hierarchy, other </a:t>
            </a:r>
            <a:r>
              <a:rPr lang="en-US" baseline="0" smtClean="0"/>
              <a:t>data correlated?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CE723-1891-42B9-8917-36E8C6BAC0CF}" type="slidenum">
              <a:rPr lang="en-US" altLang="en-US" smtClean="0"/>
              <a:pPr/>
              <a:t>77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824724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31731" indent="-281435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25741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76037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26333" indent="-225148" defTabSz="917792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2074432F-7F93-AE4D-82C8-B734879DD865}" type="slidenum">
              <a:rPr lang="en-US" sz="1200">
                <a:latin typeface="Times New Roman" charset="0"/>
              </a:rPr>
              <a:pPr/>
              <a:t>78</a:t>
            </a:fld>
            <a:endParaRPr lang="en-US" sz="1200">
              <a:latin typeface="Times New Roman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fld id="{8A3B5C7E-29F2-451D-B3B6-EFE3EB6F73C7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fld id="{6C1275D8-97B1-4C17-92A9-CAE9AC638EA6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Times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 - Columbia University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EFFCDF-DC98-43A9-A4D5-85E38EF224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6570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 - Columbia University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799C03-1562-4CE2-9BB4-2EB4C1C1E5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288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 - Columbia University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0FD918-CDB5-4038-961C-039151A85B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4982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6200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3810000" cy="2286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10000"/>
            <a:ext cx="3810000" cy="2286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 - Columbia University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67C193-B991-4E33-A8E2-7AC8AAF81F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726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7630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295400"/>
            <a:ext cx="41148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1295400"/>
            <a:ext cx="41148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0" y="3962400"/>
            <a:ext cx="41148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0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7E1EF1-6427-2E4F-81B6-1D4E0B0FCAFA}" type="datetime1">
              <a:rPr lang="en-US"/>
              <a:pPr/>
              <a:t>2/2/16</a:t>
            </a:fld>
            <a:endParaRPr lang="en-US"/>
          </a:p>
        </p:txBody>
      </p:sp>
      <p:sp>
        <p:nvSpPr>
          <p:cNvPr id="7" name="Rectangle 20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8" name="Rectangle 20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EE8EDA-7CB3-2747-8E1F-BD391929472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74019"/>
      </p:ext>
    </p:extLst>
  </p:cSld>
  <p:clrMapOvr>
    <a:masterClrMapping/>
  </p:clrMapOvr>
  <p:transition xmlns:p14="http://schemas.microsoft.com/office/powerpoint/2010/main"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 - Columbia University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2135A0-20C0-44C6-BF09-4C40D74303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1139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 - Columbia University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E8625E-69A0-4E2C-A3CD-E7D254D3BF6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8560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 - Columbia University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E1B66D-AAB5-46F5-BC56-F8E460EC70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9946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 - Columbia University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E06330-55FA-4457-88CE-699A03BD7D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5561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 - Columbia University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2435C4-BD70-410A-B5FB-BA5D6F73BD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8466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 - Columbia University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746E3F-D7D0-48F3-B7A6-504D26A650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888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 - Columbia University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AFF32A-9FC7-4DC9-B1F7-4FC2D5FDE3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5036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 - Columbia University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97D841-8A84-4955-83E6-369F62F87F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7505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620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70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Data Mining - Columbia University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9430E0BA-2B1A-44A1-A41C-BCABEE96A64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/>
          <a:ea typeface="MS PGothic" pitchFamily="34" charset="-128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Garamond" pitchFamily="-112" charset="0"/>
          <a:ea typeface="MS PGothic" pitchFamily="34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Garamond" pitchFamily="-112" charset="0"/>
          <a:ea typeface="MS PGothic" pitchFamily="34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Garamond" pitchFamily="-112" charset="0"/>
          <a:ea typeface="MS PGothic" pitchFamily="34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Garamond" pitchFamily="-112" charset="0"/>
          <a:ea typeface="MS PGothic" pitchFamily="34" charset="-128"/>
          <a:cs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Garamond" pitchFamily="-112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Garamond" pitchFamily="-112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Garamond" pitchFamily="-112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Garamond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Arial"/>
          <a:ea typeface="MS PGothic" pitchFamily="34" charset="-128"/>
          <a:cs typeface="Arial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Arial"/>
          <a:ea typeface="MS PGothic" pitchFamily="34" charset="-128"/>
          <a:cs typeface="Arial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Arial"/>
          <a:ea typeface="MS PGothic" pitchFamily="34" charset="-128"/>
          <a:cs typeface="Arial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Arial"/>
          <a:ea typeface="MS PGothic" pitchFamily="34" charset="-128"/>
          <a:cs typeface="Arial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/>
          <a:ea typeface="MS PGothic" pitchFamily="34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socialflow.com/post/7120244132/all-shook-up-mapping-earthquake-news-on-twitter-from-virginia-to-maine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3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4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15.w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16.wmf"/><Relationship Id="rId8" Type="http://schemas.openxmlformats.org/officeDocument/2006/relationships/oleObject" Target="../embeddings/oleObject6.bin"/><Relationship Id="rId9" Type="http://schemas.openxmlformats.org/officeDocument/2006/relationships/image" Target="../media/image17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18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9.w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20.wmf"/><Relationship Id="rId8" Type="http://schemas.openxmlformats.org/officeDocument/2006/relationships/oleObject" Target="../embeddings/oleObject10.bin"/><Relationship Id="rId9" Type="http://schemas.openxmlformats.org/officeDocument/2006/relationships/image" Target="../media/image21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oleObject" Target="../embeddings/oleObject11.bin"/><Relationship Id="rId7" Type="http://schemas.openxmlformats.org/officeDocument/2006/relationships/image" Target="../media/image22.wmf"/><Relationship Id="rId8" Type="http://schemas.openxmlformats.org/officeDocument/2006/relationships/oleObject" Target="../embeddings/oleObject12.bin"/><Relationship Id="rId9" Type="http://schemas.openxmlformats.org/officeDocument/2006/relationships/image" Target="../media/image23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wmf"/><Relationship Id="rId12" Type="http://schemas.openxmlformats.org/officeDocument/2006/relationships/oleObject" Target="../embeddings/oleObject17.bin"/><Relationship Id="rId13" Type="http://schemas.openxmlformats.org/officeDocument/2006/relationships/image" Target="../media/image39.wmf"/><Relationship Id="rId14" Type="http://schemas.openxmlformats.org/officeDocument/2006/relationships/oleObject" Target="../embeddings/oleObject18.bin"/><Relationship Id="rId15" Type="http://schemas.openxmlformats.org/officeDocument/2006/relationships/image" Target="../media/image40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0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35.wmf"/><Relationship Id="rId6" Type="http://schemas.openxmlformats.org/officeDocument/2006/relationships/oleObject" Target="../embeddings/oleObject14.bin"/><Relationship Id="rId7" Type="http://schemas.openxmlformats.org/officeDocument/2006/relationships/image" Target="../media/image36.wmf"/><Relationship Id="rId8" Type="http://schemas.openxmlformats.org/officeDocument/2006/relationships/oleObject" Target="../embeddings/oleObject15.bin"/><Relationship Id="rId9" Type="http://schemas.openxmlformats.org/officeDocument/2006/relationships/image" Target="../media/image37.wmf"/><Relationship Id="rId10" Type="http://schemas.openxmlformats.org/officeDocument/2006/relationships/oleObject" Target="../embeddings/oleObject16.bin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4" Type="http://schemas.openxmlformats.org/officeDocument/2006/relationships/oleObject" Target="../embeddings/oleObject19.bin"/><Relationship Id="rId5" Type="http://schemas.openxmlformats.org/officeDocument/2006/relationships/image" Target="../media/image41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://127.0.0.1:1410/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Foundations of Data Science</a:t>
            </a:r>
            <a:b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Lecture 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Rumi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Chunara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PhD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CS3943/9223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794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Types of Data: Time Series Data</a:t>
            </a:r>
          </a:p>
        </p:txBody>
      </p:sp>
      <p:sp>
        <p:nvSpPr>
          <p:cNvPr id="4506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fld id="{4402BE04-7770-4975-A585-515B3DE17DF9}" type="slidenum">
              <a:rPr lang="en-US" altLang="en-US" sz="1400"/>
              <a:pPr/>
              <a:t>10</a:t>
            </a:fld>
            <a:endParaRPr lang="en-US" altLang="en-US" sz="1400"/>
          </a:p>
        </p:txBody>
      </p:sp>
      <p:pic>
        <p:nvPicPr>
          <p:cNvPr id="45062" name="Picture 7" descr="Screen shot 2011-09-03 at 4.35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86843"/>
            <a:ext cx="7924800" cy="266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Data: Time Series </a:t>
            </a:r>
            <a:r>
              <a:rPr lang="en-US" altLang="en-US" smtClean="0"/>
              <a:t>Data</a:t>
            </a:r>
          </a:p>
        </p:txBody>
      </p:sp>
      <p:pic>
        <p:nvPicPr>
          <p:cNvPr id="47106" name="Content Placeholder 4" descr="JankEbayAuctionTimeSeri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35" r="-16035"/>
          <a:stretch>
            <a:fillRect/>
          </a:stretch>
        </p:blipFill>
        <p:spPr>
          <a:xfrm>
            <a:off x="-180528" y="836712"/>
            <a:ext cx="9431511" cy="5733256"/>
          </a:xfrm>
        </p:spPr>
      </p:pic>
      <p:sp>
        <p:nvSpPr>
          <p:cNvPr id="47108" name="TextBox 5"/>
          <p:cNvSpPr txBox="1">
            <a:spLocks noChangeArrowheads="1"/>
          </p:cNvSpPr>
          <p:nvPr/>
        </p:nvSpPr>
        <p:spPr bwMode="auto">
          <a:xfrm>
            <a:off x="6858000" y="3276600"/>
            <a:ext cx="1704975" cy="261938"/>
          </a:xfrm>
          <a:prstGeom prst="rect">
            <a:avLst/>
          </a:prstGeom>
          <a:noFill/>
          <a:ln w="9525">
            <a:solidFill>
              <a:srgbClr val="BBE0E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r>
              <a:rPr lang="en-US" altLang="en-US" sz="1100"/>
              <a:t>Jank, Shmueli, et al (2005)</a:t>
            </a:r>
          </a:p>
        </p:txBody>
      </p:sp>
      <p:sp>
        <p:nvSpPr>
          <p:cNvPr id="4710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fld id="{05A8AB77-24F1-462B-B7B8-54103286D9AC}" type="slidenum">
              <a:rPr lang="en-US" altLang="en-US" sz="1400"/>
              <a:pPr/>
              <a:t>11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Types of Data: Image Data</a:t>
            </a:r>
          </a:p>
        </p:txBody>
      </p:sp>
      <p:pic>
        <p:nvPicPr>
          <p:cNvPr id="4710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52600" y="838200"/>
            <a:ext cx="4795838" cy="5562600"/>
          </a:xfrm>
          <a:noFill/>
        </p:spPr>
      </p:pic>
      <p:sp>
        <p:nvSpPr>
          <p:cNvPr id="4813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fld id="{6FAAA926-1BCF-4266-BE9F-543E44E10ADB}" type="slidenum">
              <a:rPr lang="en-US" altLang="en-US" sz="1400"/>
              <a:pPr/>
              <a:t>12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4038600" cy="1040160"/>
          </a:xfrm>
        </p:spPr>
        <p:txBody>
          <a:bodyPr/>
          <a:lstStyle/>
          <a:p>
            <a:pPr eaLnBrk="1" hangingPunct="1"/>
            <a:r>
              <a:rPr lang="en-US" altLang="en-US" smtClean="0"/>
              <a:t>Types of Data:</a:t>
            </a:r>
            <a:br>
              <a:rPr lang="en-US" altLang="en-US" smtClean="0"/>
            </a:br>
            <a:r>
              <a:rPr lang="en-US" altLang="en-US" smtClean="0"/>
              <a:t>Spatio-Temporal Data</a:t>
            </a:r>
          </a:p>
        </p:txBody>
      </p:sp>
      <p:sp>
        <p:nvSpPr>
          <p:cNvPr id="4915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62000" y="1676400"/>
            <a:ext cx="7772400" cy="4724400"/>
          </a:xfrm>
        </p:spPr>
        <p:txBody>
          <a:bodyPr/>
          <a:lstStyle/>
          <a:p>
            <a:pPr eaLnBrk="1" hangingPunct="1"/>
            <a:r>
              <a:rPr lang="en-US" altLang="en-US" sz="1600" smtClean="0"/>
              <a:t>http://senseable.mit.edu/nyte/movies/nyte-globe-encounters.mov-encounters.mov</a:t>
            </a:r>
          </a:p>
        </p:txBody>
      </p:sp>
      <p:sp>
        <p:nvSpPr>
          <p:cNvPr id="4915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fld id="{891A473F-D96A-471B-8D76-96224874E8D6}" type="slidenum">
              <a:rPr lang="en-US" altLang="en-US" sz="1400"/>
              <a:pPr/>
              <a:t>13</a:t>
            </a:fld>
            <a:endParaRPr lang="en-US" altLang="en-US" sz="1400"/>
          </a:p>
        </p:txBody>
      </p:sp>
      <p:pic>
        <p:nvPicPr>
          <p:cNvPr id="49157" name="Picture 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52600"/>
            <a:ext cx="8178800" cy="449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7" descr="Screen shot 2011-09-03 at 4.45.2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0"/>
            <a:ext cx="36068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Types of Data: Network Data</a:t>
            </a:r>
          </a:p>
        </p:txBody>
      </p:sp>
      <p:pic>
        <p:nvPicPr>
          <p:cNvPr id="52227" name="Picture 3" descr="kleinberg_larg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838200"/>
            <a:ext cx="7467600" cy="5056188"/>
          </a:xfrm>
        </p:spPr>
      </p:pic>
      <p:sp>
        <p:nvSpPr>
          <p:cNvPr id="52228" name="Rectangle 5"/>
          <p:cNvSpPr>
            <a:spLocks noChangeArrowheads="1"/>
          </p:cNvSpPr>
          <p:nvPr/>
        </p:nvSpPr>
        <p:spPr bwMode="auto">
          <a:xfrm>
            <a:off x="3429000" y="6019800"/>
            <a:ext cx="43894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zh-CN" sz="1000" b="1" dirty="0">
                <a:solidFill>
                  <a:schemeClr val="bg2"/>
                </a:solidFill>
                <a:latin typeface="Verdana" pitchFamily="34" charset="0"/>
                <a:ea typeface="SimSun" pitchFamily="2" charset="-122"/>
              </a:rPr>
              <a:t>Algorithms for estimating relative importance in networks </a:t>
            </a:r>
            <a:r>
              <a:rPr lang="en-US" altLang="zh-CN" sz="1000" dirty="0">
                <a:solidFill>
                  <a:schemeClr val="bg2"/>
                </a:solidFill>
                <a:latin typeface="Verdana" pitchFamily="34" charset="0"/>
                <a:ea typeface="SimSun" pitchFamily="2" charset="-122"/>
              </a:rPr>
              <a:t/>
            </a:r>
            <a:br>
              <a:rPr lang="en-US" altLang="zh-CN" sz="1000" dirty="0">
                <a:solidFill>
                  <a:schemeClr val="bg2"/>
                </a:solidFill>
                <a:latin typeface="Verdana" pitchFamily="34" charset="0"/>
                <a:ea typeface="SimSun" pitchFamily="2" charset="-122"/>
              </a:rPr>
            </a:br>
            <a:r>
              <a:rPr lang="en-US" altLang="zh-CN" sz="1000" dirty="0">
                <a:solidFill>
                  <a:schemeClr val="bg2"/>
                </a:solidFill>
                <a:latin typeface="Verdana" pitchFamily="34" charset="0"/>
                <a:ea typeface="SimSun" pitchFamily="2" charset="-122"/>
              </a:rPr>
              <a:t>S. White and P. Smyth,  </a:t>
            </a:r>
            <a:r>
              <a:rPr lang="en-US" altLang="zh-CN" sz="1000" i="1" dirty="0">
                <a:solidFill>
                  <a:schemeClr val="bg2"/>
                </a:solidFill>
                <a:latin typeface="Verdana" pitchFamily="34" charset="0"/>
                <a:ea typeface="SimSun" pitchFamily="2" charset="-122"/>
              </a:rPr>
              <a:t> ACM SIGKDD, </a:t>
            </a:r>
            <a:r>
              <a:rPr lang="en-US" altLang="zh-CN" sz="1000" dirty="0">
                <a:solidFill>
                  <a:schemeClr val="bg2"/>
                </a:solidFill>
                <a:latin typeface="Verdana" pitchFamily="34" charset="0"/>
                <a:ea typeface="SimSun" pitchFamily="2" charset="-122"/>
              </a:rPr>
              <a:t>2003.</a:t>
            </a:r>
            <a:endParaRPr lang="en-US" altLang="en-US" sz="1000" dirty="0">
              <a:solidFill>
                <a:schemeClr val="bg2"/>
              </a:solidFill>
              <a:latin typeface="Verdana" pitchFamily="34" charset="0"/>
              <a:ea typeface="SimSun" pitchFamily="2" charset="-122"/>
            </a:endParaRPr>
          </a:p>
        </p:txBody>
      </p:sp>
      <p:sp>
        <p:nvSpPr>
          <p:cNvPr id="5222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fld id="{EE063915-F189-47A0-B762-93537978A56A}" type="slidenum">
              <a:rPr lang="en-US" altLang="en-US" sz="1400"/>
              <a:pPr/>
              <a:t>14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061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93C16C49-E84B-ED4E-B32A-B9D3EDE07842}" type="slidenum">
              <a:rPr lang="en-US" sz="1200"/>
              <a:pPr eaLnBrk="1" hangingPunct="1"/>
              <a:t>15</a:t>
            </a:fld>
            <a:endParaRPr lang="en-US" sz="1200"/>
          </a:p>
        </p:txBody>
      </p:sp>
      <p:sp>
        <p:nvSpPr>
          <p:cNvPr id="6147" name="Slide Number Placeholder 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 eaLnBrk="1" hangingPunct="1"/>
            <a:fld id="{73900D6A-35C1-D34D-8606-25B2D1204336}" type="slidenum">
              <a:rPr lang="en-US" sz="1200"/>
              <a:pPr algn="r" eaLnBrk="1" hangingPunct="1"/>
              <a:t>15</a:t>
            </a:fld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3140968"/>
            <a:ext cx="7620000" cy="685800"/>
          </a:xfrm>
        </p:spPr>
        <p:txBody>
          <a:bodyPr/>
          <a:lstStyle/>
          <a:p>
            <a:r>
              <a:rPr lang="en-US" dirty="0" smtClean="0"/>
              <a:t>Data Preprocessing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9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061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B2677557-0152-484D-B7F3-7FA9702606DB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685800"/>
          </a:xfrm>
        </p:spPr>
        <p:txBody>
          <a:bodyPr/>
          <a:lstStyle/>
          <a:p>
            <a:pPr eaLnBrk="1" hangingPunct="1"/>
            <a:r>
              <a:rPr lang="en-US" sz="3200">
                <a:latin typeface="Berlin Sans FB Demi" charset="0"/>
              </a:rPr>
              <a:t>Data Quality: Why Preprocess the Data?</a:t>
            </a:r>
            <a:endParaRPr lang="en-US">
              <a:latin typeface="Berlin Sans FB Demi" charset="0"/>
            </a:endParaRP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382000" cy="4946650"/>
          </a:xfrm>
        </p:spPr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en-US" sz="2400">
                <a:latin typeface="Tahoma" charset="0"/>
              </a:rPr>
              <a:t>Measures for data quality: A multidimensional view</a:t>
            </a:r>
          </a:p>
          <a:p>
            <a:pPr lvl="1" eaLnBrk="1" hangingPunct="1">
              <a:lnSpc>
                <a:spcPct val="140000"/>
              </a:lnSpc>
            </a:pPr>
            <a:r>
              <a:rPr lang="en-US" sz="2400">
                <a:latin typeface="Tahoma" charset="0"/>
              </a:rPr>
              <a:t>Accuracy: correct or wrong, accurate or not</a:t>
            </a:r>
          </a:p>
          <a:p>
            <a:pPr lvl="1" eaLnBrk="1" hangingPunct="1">
              <a:lnSpc>
                <a:spcPct val="140000"/>
              </a:lnSpc>
            </a:pPr>
            <a:r>
              <a:rPr lang="en-US" sz="2400">
                <a:latin typeface="Tahoma" charset="0"/>
              </a:rPr>
              <a:t>Completeness: not recorded, unavailable, …</a:t>
            </a:r>
          </a:p>
          <a:p>
            <a:pPr lvl="1" eaLnBrk="1" hangingPunct="1">
              <a:lnSpc>
                <a:spcPct val="140000"/>
              </a:lnSpc>
            </a:pPr>
            <a:r>
              <a:rPr lang="en-US" sz="2400">
                <a:latin typeface="Tahoma" charset="0"/>
              </a:rPr>
              <a:t>Consistency: some modified but some not, dangling, …</a:t>
            </a:r>
          </a:p>
          <a:p>
            <a:pPr lvl="1" eaLnBrk="1" hangingPunct="1">
              <a:lnSpc>
                <a:spcPct val="140000"/>
              </a:lnSpc>
            </a:pPr>
            <a:r>
              <a:rPr lang="en-US" sz="2400">
                <a:latin typeface="Tahoma" charset="0"/>
              </a:rPr>
              <a:t>Timeliness: timely update? </a:t>
            </a:r>
          </a:p>
          <a:p>
            <a:pPr lvl="1" eaLnBrk="1" hangingPunct="1">
              <a:lnSpc>
                <a:spcPct val="140000"/>
              </a:lnSpc>
            </a:pPr>
            <a:r>
              <a:rPr lang="en-US" sz="2400">
                <a:latin typeface="Tahoma" charset="0"/>
              </a:rPr>
              <a:t>Believability: how trustable the data are correct?</a:t>
            </a:r>
          </a:p>
          <a:p>
            <a:pPr lvl="1" eaLnBrk="1" hangingPunct="1">
              <a:lnSpc>
                <a:spcPct val="140000"/>
              </a:lnSpc>
            </a:pPr>
            <a:r>
              <a:rPr lang="en-US" sz="2400">
                <a:latin typeface="Tahoma" charset="0"/>
              </a:rPr>
              <a:t>Interpretability: how easily the data can be understood?</a:t>
            </a:r>
          </a:p>
        </p:txBody>
      </p:sp>
    </p:spTree>
    <p:extLst>
      <p:ext uri="{BB962C8B-B14F-4D97-AF65-F5344CB8AC3E}">
        <p14:creationId xmlns:p14="http://schemas.microsoft.com/office/powerpoint/2010/main" val="257047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28600"/>
            <a:ext cx="8424936" cy="685800"/>
          </a:xfrm>
        </p:spPr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Crowdsourced</a:t>
            </a:r>
            <a:r>
              <a:rPr lang="en-US" dirty="0" smtClean="0"/>
              <a:t> Accessibility Data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135A0-20C0-44C6-BF09-4C40D743039E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4" name="Picture 3" descr="Screen Shot 2016-02-01 at 8.50.1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7" t="32339" r="22807" b="31871"/>
          <a:stretch/>
        </p:blipFill>
        <p:spPr>
          <a:xfrm>
            <a:off x="2051720" y="3861048"/>
            <a:ext cx="5080000" cy="2045369"/>
          </a:xfrm>
          <a:prstGeom prst="rect">
            <a:avLst/>
          </a:prstGeom>
        </p:spPr>
      </p:pic>
      <p:pic>
        <p:nvPicPr>
          <p:cNvPr id="6" name="Picture 5" descr="Screen Shot 2016-02-01 at 8.48.5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" t="13158" r="4533" b="43100"/>
          <a:stretch/>
        </p:blipFill>
        <p:spPr>
          <a:xfrm>
            <a:off x="395536" y="1196752"/>
            <a:ext cx="8555790" cy="249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7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061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2B998376-F14E-5B4B-92B3-BE923EF56D57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685800"/>
          </a:xfrm>
        </p:spPr>
        <p:txBody>
          <a:bodyPr/>
          <a:lstStyle/>
          <a:p>
            <a:pPr eaLnBrk="1" hangingPunct="1"/>
            <a:r>
              <a:rPr lang="en-US" sz="3200">
                <a:latin typeface="Berlin Sans FB Demi" charset="0"/>
              </a:rPr>
              <a:t>Major Tasks in Data Preprocessing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305800" cy="51054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sz="2000" b="1">
                <a:latin typeface="Tahoma" charset="0"/>
              </a:rPr>
              <a:t>Data cleaning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>
                <a:latin typeface="Tahoma" charset="0"/>
              </a:rPr>
              <a:t>Fill in missing values, smooth noisy data, identify or remove outliers, and resolve inconsistencies</a:t>
            </a:r>
          </a:p>
          <a:p>
            <a:pPr eaLnBrk="1" hangingPunct="1">
              <a:lnSpc>
                <a:spcPct val="120000"/>
              </a:lnSpc>
            </a:pPr>
            <a:r>
              <a:rPr lang="en-US" sz="2000" b="1">
                <a:latin typeface="Tahoma" charset="0"/>
              </a:rPr>
              <a:t>Data integration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>
                <a:latin typeface="Tahoma" charset="0"/>
              </a:rPr>
              <a:t>Integration of multiple databases, data cubes, or files</a:t>
            </a:r>
          </a:p>
          <a:p>
            <a:pPr eaLnBrk="1" hangingPunct="1">
              <a:lnSpc>
                <a:spcPct val="120000"/>
              </a:lnSpc>
            </a:pPr>
            <a:r>
              <a:rPr lang="en-US" sz="2000" b="1">
                <a:latin typeface="Tahoma" charset="0"/>
              </a:rPr>
              <a:t>Data reduction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>
                <a:latin typeface="Tahoma" charset="0"/>
              </a:rPr>
              <a:t>Dimensionality reduction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>
                <a:latin typeface="Tahoma" charset="0"/>
              </a:rPr>
              <a:t>Numerosity reduction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>
                <a:latin typeface="Tahoma" charset="0"/>
              </a:rPr>
              <a:t>Data compression</a:t>
            </a:r>
          </a:p>
          <a:p>
            <a:pPr eaLnBrk="1" hangingPunct="1">
              <a:lnSpc>
                <a:spcPct val="120000"/>
              </a:lnSpc>
            </a:pPr>
            <a:r>
              <a:rPr lang="en-US" sz="2000" b="1">
                <a:latin typeface="Tahoma" charset="0"/>
              </a:rPr>
              <a:t>Data transformation and data discretization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>
                <a:latin typeface="Tahoma" charset="0"/>
              </a:rPr>
              <a:t>Normalization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>
                <a:latin typeface="Tahoma" charset="0"/>
              </a:rPr>
              <a:t>Concept hierarchy generation</a:t>
            </a:r>
          </a:p>
        </p:txBody>
      </p:sp>
    </p:spTree>
    <p:extLst>
      <p:ext uri="{BB962C8B-B14F-4D97-AF65-F5344CB8AC3E}">
        <p14:creationId xmlns:p14="http://schemas.microsoft.com/office/powerpoint/2010/main" val="347669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061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2B998376-F14E-5B4B-92B3-BE923EF56D57}" type="slidenum">
              <a:rPr lang="en-US" sz="1200"/>
              <a:pPr eaLnBrk="1" hangingPunct="1"/>
              <a:t>19</a:t>
            </a:fld>
            <a:endParaRPr lang="en-US" sz="120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685800"/>
          </a:xfrm>
        </p:spPr>
        <p:txBody>
          <a:bodyPr/>
          <a:lstStyle/>
          <a:p>
            <a:pPr eaLnBrk="1" hangingPunct="1"/>
            <a:r>
              <a:rPr lang="en-US" sz="3200">
                <a:latin typeface="Berlin Sans FB Demi" charset="0"/>
              </a:rPr>
              <a:t>Major Tasks in Data Preprocessing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305800" cy="51054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sz="2000" b="1" dirty="0">
                <a:latin typeface="Tahoma" charset="0"/>
              </a:rPr>
              <a:t>Data cleaning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>
                <a:latin typeface="Tahoma" charset="0"/>
              </a:rPr>
              <a:t>Fill in missing values, smooth noisy data, identify or remove outliers, and resolve inconsistencies</a:t>
            </a:r>
          </a:p>
          <a:p>
            <a:pPr eaLnBrk="1" hangingPunct="1">
              <a:lnSpc>
                <a:spcPct val="120000"/>
              </a:lnSpc>
            </a:pPr>
            <a:r>
              <a:rPr lang="en-US" sz="2000" b="1" dirty="0">
                <a:solidFill>
                  <a:srgbClr val="7F7F7F"/>
                </a:solidFill>
                <a:latin typeface="Tahoma" charset="0"/>
              </a:rPr>
              <a:t>Data integration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>
                <a:solidFill>
                  <a:srgbClr val="7F7F7F"/>
                </a:solidFill>
                <a:latin typeface="Tahoma" charset="0"/>
              </a:rPr>
              <a:t>Integration of multiple databases, data cubes, or files</a:t>
            </a:r>
          </a:p>
          <a:p>
            <a:pPr eaLnBrk="1" hangingPunct="1">
              <a:lnSpc>
                <a:spcPct val="120000"/>
              </a:lnSpc>
            </a:pPr>
            <a:r>
              <a:rPr lang="en-US" sz="2000" b="1" dirty="0">
                <a:solidFill>
                  <a:srgbClr val="7F7F7F"/>
                </a:solidFill>
                <a:latin typeface="Tahoma" charset="0"/>
              </a:rPr>
              <a:t>Data reduction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>
                <a:solidFill>
                  <a:srgbClr val="7F7F7F"/>
                </a:solidFill>
                <a:latin typeface="Tahoma" charset="0"/>
              </a:rPr>
              <a:t>Dimensionality reduction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 err="1">
                <a:solidFill>
                  <a:srgbClr val="7F7F7F"/>
                </a:solidFill>
                <a:latin typeface="Tahoma" charset="0"/>
              </a:rPr>
              <a:t>Numerosity</a:t>
            </a:r>
            <a:r>
              <a:rPr lang="en-US" sz="2000" dirty="0">
                <a:solidFill>
                  <a:srgbClr val="7F7F7F"/>
                </a:solidFill>
                <a:latin typeface="Tahoma" charset="0"/>
              </a:rPr>
              <a:t> reduction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>
                <a:solidFill>
                  <a:srgbClr val="7F7F7F"/>
                </a:solidFill>
                <a:latin typeface="Tahoma" charset="0"/>
              </a:rPr>
              <a:t>Data compression</a:t>
            </a:r>
          </a:p>
          <a:p>
            <a:pPr eaLnBrk="1" hangingPunct="1">
              <a:lnSpc>
                <a:spcPct val="120000"/>
              </a:lnSpc>
            </a:pPr>
            <a:r>
              <a:rPr lang="en-US" sz="2000" b="1" dirty="0">
                <a:solidFill>
                  <a:srgbClr val="7F7F7F"/>
                </a:solidFill>
                <a:latin typeface="Tahoma" charset="0"/>
              </a:rPr>
              <a:t>Data transformation and data discretization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>
                <a:solidFill>
                  <a:srgbClr val="7F7F7F"/>
                </a:solidFill>
                <a:latin typeface="Tahoma" charset="0"/>
              </a:rPr>
              <a:t>Normalization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>
                <a:solidFill>
                  <a:srgbClr val="7F7F7F"/>
                </a:solidFill>
                <a:latin typeface="Tahoma" charset="0"/>
              </a:rPr>
              <a:t>Concept hierarchy generation</a:t>
            </a:r>
          </a:p>
        </p:txBody>
      </p:sp>
    </p:spTree>
    <p:extLst>
      <p:ext uri="{BB962C8B-B14F-4D97-AF65-F5344CB8AC3E}">
        <p14:creationId xmlns:p14="http://schemas.microsoft.com/office/powerpoint/2010/main" val="349640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 smtClean="0"/>
              <a:t>hat is Data Science?</a:t>
            </a:r>
          </a:p>
          <a:p>
            <a:r>
              <a:rPr lang="en-US" dirty="0" smtClean="0"/>
              <a:t>Data Handling</a:t>
            </a:r>
          </a:p>
          <a:p>
            <a:r>
              <a:rPr lang="en-US" dirty="0" smtClean="0"/>
              <a:t>Doing Data Science </a:t>
            </a:r>
          </a:p>
          <a:p>
            <a:r>
              <a:rPr lang="en-US" dirty="0" smtClean="0"/>
              <a:t>Statistics Review</a:t>
            </a:r>
          </a:p>
          <a:p>
            <a:r>
              <a:rPr lang="en-US" dirty="0" smtClean="0"/>
              <a:t>Polling YOU</a:t>
            </a:r>
          </a:p>
          <a:p>
            <a:r>
              <a:rPr lang="en-US" dirty="0" smtClean="0"/>
              <a:t>About the course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7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061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B2294726-A5D6-D94A-8C14-F1922B36A178}" type="slidenum">
              <a:rPr lang="en-US" sz="1200"/>
              <a:pPr eaLnBrk="1" hangingPunct="1"/>
              <a:t>20</a:t>
            </a:fld>
            <a:endParaRPr lang="en-US" sz="120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Berlin Sans FB Demi" charset="0"/>
              </a:rPr>
              <a:t>Data Cleaning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908720"/>
            <a:ext cx="7772400" cy="47244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2000" dirty="0">
                <a:latin typeface="Tahoma" charset="0"/>
              </a:rPr>
              <a:t>Data in the Real World Is Dirty: Lots of potentially incorrect data, e.g., instrument faulty, human or computer error, transmission error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u="sng" dirty="0">
                <a:latin typeface="Tahoma" charset="0"/>
              </a:rPr>
              <a:t>incomplete</a:t>
            </a:r>
            <a:r>
              <a:rPr lang="en-US" sz="2000" dirty="0">
                <a:latin typeface="Tahoma" charset="0"/>
              </a:rPr>
              <a:t>: lacking attribute values, lacking certain attributes of interest, or containing only aggregate data</a:t>
            </a:r>
          </a:p>
          <a:p>
            <a:pPr lvl="2" eaLnBrk="1" hangingPunct="1">
              <a:lnSpc>
                <a:spcPct val="110000"/>
              </a:lnSpc>
            </a:pPr>
            <a:r>
              <a:rPr lang="en-US" sz="2000" dirty="0">
                <a:latin typeface="Tahoma" charset="0"/>
              </a:rPr>
              <a:t>e.g., </a:t>
            </a:r>
            <a:r>
              <a:rPr lang="en-US" sz="2000" i="1" dirty="0">
                <a:latin typeface="Tahoma" charset="0"/>
              </a:rPr>
              <a:t>Occupation</a:t>
            </a:r>
            <a:r>
              <a:rPr lang="en-US" sz="2000" dirty="0">
                <a:latin typeface="Tahoma" charset="0"/>
              </a:rPr>
              <a:t>=</a:t>
            </a:r>
            <a:r>
              <a:rPr lang="ja-JP" altLang="en-US" sz="2000" dirty="0">
                <a:latin typeface="Tahoma" charset="0"/>
              </a:rPr>
              <a:t>“</a:t>
            </a:r>
            <a:r>
              <a:rPr lang="en-US" sz="2000" dirty="0">
                <a:latin typeface="Tahoma" charset="0"/>
              </a:rPr>
              <a:t> </a:t>
            </a:r>
            <a:r>
              <a:rPr lang="ja-JP" altLang="en-US" sz="2000" dirty="0">
                <a:latin typeface="Tahoma" charset="0"/>
              </a:rPr>
              <a:t>”</a:t>
            </a:r>
            <a:r>
              <a:rPr lang="en-US" sz="2000" dirty="0">
                <a:latin typeface="Tahoma" charset="0"/>
              </a:rPr>
              <a:t> (missing data)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u="sng" dirty="0">
                <a:latin typeface="Tahoma" charset="0"/>
              </a:rPr>
              <a:t>noisy</a:t>
            </a:r>
            <a:r>
              <a:rPr lang="en-US" sz="2000" dirty="0">
                <a:latin typeface="Tahoma" charset="0"/>
              </a:rPr>
              <a:t>: containing noise, errors, or outliers</a:t>
            </a:r>
          </a:p>
          <a:p>
            <a:pPr lvl="2" eaLnBrk="1" hangingPunct="1">
              <a:lnSpc>
                <a:spcPct val="110000"/>
              </a:lnSpc>
            </a:pPr>
            <a:r>
              <a:rPr lang="en-US" sz="2000" dirty="0">
                <a:latin typeface="Tahoma" charset="0"/>
              </a:rPr>
              <a:t>e.g., </a:t>
            </a:r>
            <a:r>
              <a:rPr lang="en-US" sz="2000" i="1" dirty="0">
                <a:latin typeface="Tahoma" charset="0"/>
              </a:rPr>
              <a:t>Salary</a:t>
            </a:r>
            <a:r>
              <a:rPr lang="en-US" sz="2000" dirty="0">
                <a:latin typeface="Tahoma" charset="0"/>
              </a:rPr>
              <a:t>=</a:t>
            </a:r>
            <a:r>
              <a:rPr lang="ja-JP" altLang="en-US" sz="2000" dirty="0">
                <a:latin typeface="Tahoma" charset="0"/>
              </a:rPr>
              <a:t>“</a:t>
            </a:r>
            <a:r>
              <a:rPr lang="en-US" sz="2000" dirty="0">
                <a:latin typeface="Tahoma" charset="0"/>
                <a:cs typeface="Tahoma" charset="0"/>
              </a:rPr>
              <a:t>−</a:t>
            </a:r>
            <a:r>
              <a:rPr lang="en-US" sz="2000" dirty="0">
                <a:latin typeface="Tahoma" charset="0"/>
              </a:rPr>
              <a:t>10</a:t>
            </a:r>
            <a:r>
              <a:rPr lang="ja-JP" altLang="en-US" sz="2000" dirty="0">
                <a:latin typeface="Tahoma" charset="0"/>
              </a:rPr>
              <a:t>”</a:t>
            </a:r>
            <a:r>
              <a:rPr lang="en-US" sz="2000" dirty="0">
                <a:latin typeface="Tahoma" charset="0"/>
              </a:rPr>
              <a:t> (an error)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u="sng" dirty="0">
                <a:latin typeface="Tahoma" charset="0"/>
              </a:rPr>
              <a:t>inconsistent</a:t>
            </a:r>
            <a:r>
              <a:rPr lang="en-US" sz="2000" dirty="0">
                <a:latin typeface="Tahoma" charset="0"/>
              </a:rPr>
              <a:t>: containing discrepancies in codes or names, e.g.,</a:t>
            </a:r>
          </a:p>
          <a:p>
            <a:pPr lvl="2" eaLnBrk="1" hangingPunct="1">
              <a:lnSpc>
                <a:spcPct val="110000"/>
              </a:lnSpc>
            </a:pPr>
            <a:r>
              <a:rPr lang="en-US" sz="2000" i="1" dirty="0">
                <a:latin typeface="Tahoma" charset="0"/>
              </a:rPr>
              <a:t>Age</a:t>
            </a:r>
            <a:r>
              <a:rPr lang="en-US" sz="2000" dirty="0">
                <a:latin typeface="Tahoma" charset="0"/>
              </a:rPr>
              <a:t>=</a:t>
            </a:r>
            <a:r>
              <a:rPr lang="ja-JP" altLang="en-US" sz="2000" dirty="0">
                <a:latin typeface="Tahoma" charset="0"/>
              </a:rPr>
              <a:t>“</a:t>
            </a:r>
            <a:r>
              <a:rPr lang="en-US" sz="2000" dirty="0">
                <a:latin typeface="Tahoma" charset="0"/>
              </a:rPr>
              <a:t>42</a:t>
            </a:r>
            <a:r>
              <a:rPr lang="ja-JP" altLang="en-US" sz="2000" dirty="0">
                <a:latin typeface="Tahoma" charset="0"/>
              </a:rPr>
              <a:t>”</a:t>
            </a:r>
            <a:r>
              <a:rPr lang="en-US" sz="2000" dirty="0">
                <a:latin typeface="Tahoma" charset="0"/>
              </a:rPr>
              <a:t>, </a:t>
            </a:r>
            <a:r>
              <a:rPr lang="en-US" sz="2000" i="1" dirty="0">
                <a:latin typeface="Tahoma" charset="0"/>
              </a:rPr>
              <a:t>Birthday</a:t>
            </a:r>
            <a:r>
              <a:rPr lang="en-US" sz="2000" dirty="0">
                <a:latin typeface="Tahoma" charset="0"/>
              </a:rPr>
              <a:t>=</a:t>
            </a:r>
            <a:r>
              <a:rPr lang="ja-JP" altLang="en-US" sz="2000" dirty="0">
                <a:latin typeface="Tahoma" charset="0"/>
              </a:rPr>
              <a:t>“</a:t>
            </a:r>
            <a:r>
              <a:rPr lang="en-US" sz="2000" dirty="0">
                <a:latin typeface="Tahoma" charset="0"/>
              </a:rPr>
              <a:t>03/07/2010</a:t>
            </a:r>
            <a:r>
              <a:rPr lang="ja-JP" altLang="en-US" sz="2000" dirty="0">
                <a:latin typeface="Tahoma" charset="0"/>
              </a:rPr>
              <a:t>”</a:t>
            </a:r>
            <a:endParaRPr lang="en-US" sz="2000" dirty="0">
              <a:latin typeface="Tahoma" charset="0"/>
            </a:endParaRPr>
          </a:p>
          <a:p>
            <a:pPr lvl="2" eaLnBrk="1" hangingPunct="1">
              <a:lnSpc>
                <a:spcPct val="110000"/>
              </a:lnSpc>
            </a:pPr>
            <a:r>
              <a:rPr lang="en-US" sz="2000" dirty="0">
                <a:latin typeface="Tahoma" charset="0"/>
              </a:rPr>
              <a:t>Was rating </a:t>
            </a:r>
            <a:r>
              <a:rPr lang="ja-JP" altLang="en-US" sz="2000" dirty="0">
                <a:latin typeface="Tahoma" charset="0"/>
              </a:rPr>
              <a:t>“</a:t>
            </a:r>
            <a:r>
              <a:rPr lang="en-US" sz="2000" dirty="0">
                <a:latin typeface="Tahoma" charset="0"/>
              </a:rPr>
              <a:t>1, 2, 3</a:t>
            </a:r>
            <a:r>
              <a:rPr lang="ja-JP" altLang="en-US" sz="2000" dirty="0">
                <a:latin typeface="Tahoma" charset="0"/>
              </a:rPr>
              <a:t>”</a:t>
            </a:r>
            <a:r>
              <a:rPr lang="en-US" sz="2000" dirty="0">
                <a:latin typeface="Tahoma" charset="0"/>
              </a:rPr>
              <a:t>, now rating </a:t>
            </a:r>
            <a:r>
              <a:rPr lang="ja-JP" altLang="en-US" sz="2000" dirty="0">
                <a:latin typeface="Tahoma" charset="0"/>
              </a:rPr>
              <a:t>“</a:t>
            </a:r>
            <a:r>
              <a:rPr lang="en-US" sz="2000" dirty="0">
                <a:latin typeface="Tahoma" charset="0"/>
              </a:rPr>
              <a:t>A, B, C</a:t>
            </a:r>
            <a:r>
              <a:rPr lang="ja-JP" altLang="en-US" sz="2000" dirty="0">
                <a:latin typeface="Tahoma" charset="0"/>
              </a:rPr>
              <a:t>”</a:t>
            </a:r>
            <a:endParaRPr lang="en-US" sz="2000" dirty="0">
              <a:latin typeface="Tahoma" charset="0"/>
            </a:endParaRPr>
          </a:p>
          <a:p>
            <a:pPr lvl="2" eaLnBrk="1" hangingPunct="1">
              <a:lnSpc>
                <a:spcPct val="110000"/>
              </a:lnSpc>
            </a:pPr>
            <a:r>
              <a:rPr lang="en-US" sz="2000" dirty="0">
                <a:latin typeface="Tahoma" charset="0"/>
              </a:rPr>
              <a:t>discrepancy between duplicate records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u="sng" dirty="0">
                <a:latin typeface="Tahoma" charset="0"/>
              </a:rPr>
              <a:t>Intentional</a:t>
            </a:r>
            <a:r>
              <a:rPr lang="en-US" sz="2000" b="1" u="sng" dirty="0">
                <a:latin typeface="Tahoma" charset="0"/>
              </a:rPr>
              <a:t> </a:t>
            </a:r>
            <a:r>
              <a:rPr lang="en-US" sz="2000" dirty="0">
                <a:latin typeface="Tahoma" charset="0"/>
              </a:rPr>
              <a:t>(e.g., </a:t>
            </a:r>
            <a:r>
              <a:rPr lang="en-US" sz="2000" i="1" dirty="0">
                <a:latin typeface="Tahoma" charset="0"/>
              </a:rPr>
              <a:t>disguised missing</a:t>
            </a:r>
            <a:r>
              <a:rPr lang="en-US" sz="2000" dirty="0">
                <a:latin typeface="Tahoma" charset="0"/>
              </a:rPr>
              <a:t> data)</a:t>
            </a:r>
          </a:p>
          <a:p>
            <a:pPr lvl="2" eaLnBrk="1" hangingPunct="1">
              <a:lnSpc>
                <a:spcPct val="120000"/>
              </a:lnSpc>
            </a:pPr>
            <a:r>
              <a:rPr lang="en-US" sz="2000" dirty="0">
                <a:latin typeface="Tahoma" charset="0"/>
              </a:rPr>
              <a:t>Jan. 1 as everyone</a:t>
            </a:r>
            <a:r>
              <a:rPr lang="ja-JP" altLang="en-US" sz="2000" dirty="0">
                <a:latin typeface="Tahoma" charset="0"/>
              </a:rPr>
              <a:t>’</a:t>
            </a:r>
            <a:r>
              <a:rPr lang="en-US" sz="2000" dirty="0">
                <a:latin typeface="Tahoma" charset="0"/>
              </a:rPr>
              <a:t>s birthday?</a:t>
            </a:r>
          </a:p>
        </p:txBody>
      </p:sp>
    </p:spTree>
    <p:extLst>
      <p:ext uri="{BB962C8B-B14F-4D97-AF65-F5344CB8AC3E}">
        <p14:creationId xmlns:p14="http://schemas.microsoft.com/office/powerpoint/2010/main" val="396302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061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1FF53622-10FC-FA43-ABFF-AB48B9BDC857}" type="slidenum">
              <a:rPr lang="en-US" sz="1200"/>
              <a:pPr eaLnBrk="1" hangingPunct="1"/>
              <a:t>21</a:t>
            </a:fld>
            <a:endParaRPr lang="en-US" sz="1200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869950" y="304800"/>
            <a:ext cx="7169150" cy="6096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00000"/>
                </a:solidFill>
                <a:latin typeface="Berlin Sans FB Demi" charset="0"/>
              </a:rPr>
              <a:t>Incomplete (Missing) Data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05800" cy="51054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2400" dirty="0">
                <a:latin typeface="Tahoma" charset="0"/>
              </a:rPr>
              <a:t>Data is not always available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400" dirty="0">
                <a:latin typeface="Tahoma" charset="0"/>
              </a:rPr>
              <a:t>E.g., many tuples have no recorded value for several attributes, such as </a:t>
            </a:r>
            <a:r>
              <a:rPr lang="en-US" sz="2400" dirty="0" smtClean="0">
                <a:latin typeface="Tahoma" charset="0"/>
              </a:rPr>
              <a:t>vaccine status in flu data</a:t>
            </a:r>
            <a:endParaRPr lang="en-US" sz="2400" dirty="0">
              <a:latin typeface="Tahoma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sz="2400" dirty="0">
                <a:latin typeface="Tahoma" charset="0"/>
              </a:rPr>
              <a:t>Missing data may be due to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400" dirty="0">
                <a:latin typeface="Tahoma" charset="0"/>
              </a:rPr>
              <a:t>equipment malfunction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400" dirty="0">
                <a:latin typeface="Tahoma" charset="0"/>
              </a:rPr>
              <a:t>inconsistent with other recorded data and thus deleted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400" dirty="0">
                <a:latin typeface="Tahoma" charset="0"/>
              </a:rPr>
              <a:t>data not entered due to misunderstanding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400" dirty="0">
                <a:latin typeface="Tahoma" charset="0"/>
              </a:rPr>
              <a:t>certain data may not be considered important at the time of entry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400" dirty="0">
                <a:latin typeface="Tahoma" charset="0"/>
              </a:rPr>
              <a:t>not register history or changes of the data</a:t>
            </a:r>
          </a:p>
          <a:p>
            <a:pPr eaLnBrk="1" hangingPunct="1">
              <a:lnSpc>
                <a:spcPct val="110000"/>
              </a:lnSpc>
            </a:pPr>
            <a:r>
              <a:rPr lang="en-US" sz="2400" dirty="0">
                <a:latin typeface="Tahoma" charset="0"/>
              </a:rPr>
              <a:t>Missing data may need to be inferred</a:t>
            </a:r>
          </a:p>
        </p:txBody>
      </p:sp>
    </p:spTree>
    <p:extLst>
      <p:ext uri="{BB962C8B-B14F-4D97-AF65-F5344CB8AC3E}">
        <p14:creationId xmlns:p14="http://schemas.microsoft.com/office/powerpoint/2010/main" val="16083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061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2A541251-DAB6-A84F-B33D-9102CB15A81F}" type="slidenum">
              <a:rPr lang="en-US" sz="1200"/>
              <a:pPr eaLnBrk="1" hangingPunct="1"/>
              <a:t>22</a:t>
            </a:fld>
            <a:endParaRPr lang="en-US" sz="1200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543800" cy="762000"/>
          </a:xfrm>
        </p:spPr>
        <p:txBody>
          <a:bodyPr/>
          <a:lstStyle/>
          <a:p>
            <a:pPr eaLnBrk="1" hangingPunct="1"/>
            <a:r>
              <a:rPr lang="en-US">
                <a:latin typeface="Berlin Sans FB Demi" charset="0"/>
              </a:rPr>
              <a:t>How to Handle Missing Data?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908720"/>
            <a:ext cx="8534400" cy="52578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sz="2400" dirty="0">
                <a:latin typeface="Tahoma" charset="0"/>
              </a:rPr>
              <a:t>Ignore the tuple: usually done when class label is missing (when doing classification)—not effective when the % of missing values per attribute varies considerably</a:t>
            </a:r>
          </a:p>
          <a:p>
            <a:pPr eaLnBrk="1" hangingPunct="1">
              <a:lnSpc>
                <a:spcPct val="120000"/>
              </a:lnSpc>
            </a:pPr>
            <a:r>
              <a:rPr lang="en-US" sz="2400" dirty="0">
                <a:latin typeface="Tahoma" charset="0"/>
              </a:rPr>
              <a:t>Fill in the missing value manually: tedious + infeasible?</a:t>
            </a:r>
          </a:p>
          <a:p>
            <a:pPr eaLnBrk="1" hangingPunct="1">
              <a:lnSpc>
                <a:spcPct val="120000"/>
              </a:lnSpc>
            </a:pPr>
            <a:r>
              <a:rPr lang="en-US" sz="2400" dirty="0">
                <a:latin typeface="Tahoma" charset="0"/>
              </a:rPr>
              <a:t>Fill in it automatically with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 dirty="0">
                <a:latin typeface="Tahoma" charset="0"/>
              </a:rPr>
              <a:t>a global constant : e.g., </a:t>
            </a:r>
            <a:r>
              <a:rPr lang="ja-JP" altLang="en-US" sz="2400" dirty="0">
                <a:latin typeface="Tahoma" charset="0"/>
              </a:rPr>
              <a:t>“</a:t>
            </a:r>
            <a:r>
              <a:rPr lang="en-US" sz="2400" dirty="0">
                <a:latin typeface="Tahoma" charset="0"/>
              </a:rPr>
              <a:t>unknown</a:t>
            </a:r>
            <a:r>
              <a:rPr lang="ja-JP" altLang="en-US" sz="2400" dirty="0">
                <a:latin typeface="Tahoma" charset="0"/>
              </a:rPr>
              <a:t>”</a:t>
            </a:r>
            <a:r>
              <a:rPr lang="en-US" sz="2400" dirty="0">
                <a:latin typeface="Tahoma" charset="0"/>
              </a:rPr>
              <a:t>, a new class?!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 dirty="0">
                <a:latin typeface="Tahoma" charset="0"/>
              </a:rPr>
              <a:t>the attribute mean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 dirty="0">
                <a:latin typeface="Tahoma" charset="0"/>
              </a:rPr>
              <a:t>the attribute mean for all samples belonging to the same class: </a:t>
            </a:r>
            <a:r>
              <a:rPr lang="en-US" sz="2400" dirty="0" smtClean="0">
                <a:latin typeface="Tahoma" charset="0"/>
              </a:rPr>
              <a:t>smarter</a:t>
            </a:r>
          </a:p>
          <a:p>
            <a:pPr lvl="1" eaLnBrk="1" hangingPunct="1">
              <a:lnSpc>
                <a:spcPct val="120000"/>
              </a:lnSpc>
            </a:pPr>
            <a:r>
              <a:rPr lang="en-US" dirty="0" smtClean="0">
                <a:latin typeface="Tahoma" charset="0"/>
              </a:rPr>
              <a:t>Interpolation (</a:t>
            </a:r>
            <a:r>
              <a:rPr lang="en-US" dirty="0" err="1" smtClean="0">
                <a:latin typeface="Tahoma" charset="0"/>
              </a:rPr>
              <a:t>e.g</a:t>
            </a:r>
            <a:r>
              <a:rPr lang="en-US" dirty="0" smtClean="0">
                <a:latin typeface="Tahoma" charset="0"/>
              </a:rPr>
              <a:t> flu trends)</a:t>
            </a:r>
            <a:endParaRPr lang="en-US" sz="2400" dirty="0">
              <a:latin typeface="Tahoma" charset="0"/>
            </a:endParaRPr>
          </a:p>
          <a:p>
            <a:pPr lvl="1" eaLnBrk="1" hangingPunct="1">
              <a:lnSpc>
                <a:spcPct val="120000"/>
              </a:lnSpc>
            </a:pPr>
            <a:r>
              <a:rPr lang="en-US" sz="2400" dirty="0">
                <a:solidFill>
                  <a:schemeClr val="hlink"/>
                </a:solidFill>
                <a:latin typeface="Tahoma" charset="0"/>
              </a:rPr>
              <a:t>the most probable value: inference-based such as Bayesian formula or decision tree</a:t>
            </a:r>
          </a:p>
        </p:txBody>
      </p:sp>
    </p:spTree>
    <p:extLst>
      <p:ext uri="{BB962C8B-B14F-4D97-AF65-F5344CB8AC3E}">
        <p14:creationId xmlns:p14="http://schemas.microsoft.com/office/powerpoint/2010/main" val="79574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061"/>
          <p:cNvSpPr txBox="1">
            <a:spLocks noGrp="1" noChangeArrowheads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 eaLnBrk="1" hangingPunct="1"/>
            <a:fld id="{C2325BB7-A9E6-D34A-A75C-5A1F1E6C3578}" type="slidenum">
              <a:rPr lang="en-US" sz="1200"/>
              <a:pPr algn="r" eaLnBrk="1" hangingPunct="1"/>
              <a:t>23</a:t>
            </a:fld>
            <a:endParaRPr lang="en-US" sz="1200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228600"/>
            <a:ext cx="5638800" cy="762000"/>
          </a:xfrm>
        </p:spPr>
        <p:txBody>
          <a:bodyPr/>
          <a:lstStyle/>
          <a:p>
            <a:pPr eaLnBrk="1" hangingPunct="1"/>
            <a:r>
              <a:rPr lang="en-US" dirty="0">
                <a:latin typeface="Berlin Sans FB Demi" charset="0"/>
              </a:rPr>
              <a:t>Noisy Data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371600"/>
            <a:ext cx="8382000" cy="4953000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rgbClr val="FF0000"/>
                </a:solidFill>
                <a:latin typeface="Tahoma" charset="0"/>
              </a:rPr>
              <a:t>Noise</a:t>
            </a:r>
            <a:r>
              <a:rPr lang="en-US" sz="2400" dirty="0">
                <a:latin typeface="Tahoma" charset="0"/>
              </a:rPr>
              <a:t>: random error or variance in a measured variable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  <a:latin typeface="Tahoma" charset="0"/>
              </a:rPr>
              <a:t>Incorrect attribute values</a:t>
            </a:r>
            <a:r>
              <a:rPr lang="en-US" sz="2400" dirty="0">
                <a:latin typeface="Tahoma" charset="0"/>
              </a:rPr>
              <a:t> may be due to</a:t>
            </a:r>
          </a:p>
          <a:p>
            <a:pPr lvl="1" eaLnBrk="1" hangingPunct="1"/>
            <a:r>
              <a:rPr lang="en-US" sz="2400" dirty="0">
                <a:latin typeface="Tahoma" charset="0"/>
              </a:rPr>
              <a:t>faulty data collection instruments</a:t>
            </a:r>
          </a:p>
          <a:p>
            <a:pPr lvl="1" eaLnBrk="1" hangingPunct="1"/>
            <a:r>
              <a:rPr lang="en-US" sz="2400" dirty="0">
                <a:latin typeface="Tahoma" charset="0"/>
              </a:rPr>
              <a:t>data entry problems</a:t>
            </a:r>
          </a:p>
          <a:p>
            <a:pPr lvl="1" eaLnBrk="1" hangingPunct="1"/>
            <a:r>
              <a:rPr lang="en-US" sz="2400" dirty="0">
                <a:latin typeface="Tahoma" charset="0"/>
              </a:rPr>
              <a:t>data transmission problems</a:t>
            </a:r>
          </a:p>
          <a:p>
            <a:pPr lvl="1" eaLnBrk="1" hangingPunct="1"/>
            <a:r>
              <a:rPr lang="en-US" sz="2400" dirty="0">
                <a:latin typeface="Tahoma" charset="0"/>
              </a:rPr>
              <a:t>technology limitation</a:t>
            </a:r>
          </a:p>
          <a:p>
            <a:pPr lvl="1" eaLnBrk="1" hangingPunct="1"/>
            <a:r>
              <a:rPr lang="en-US" sz="2400" dirty="0">
                <a:latin typeface="Tahoma" charset="0"/>
              </a:rPr>
              <a:t>inconsistency in naming convention 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  <a:latin typeface="Tahoma" charset="0"/>
              </a:rPr>
              <a:t>Other data problems </a:t>
            </a:r>
            <a:r>
              <a:rPr lang="en-US" sz="2400" dirty="0">
                <a:latin typeface="Tahoma" charset="0"/>
              </a:rPr>
              <a:t>which require data cleaning</a:t>
            </a:r>
          </a:p>
          <a:p>
            <a:pPr lvl="1" eaLnBrk="1" hangingPunct="1"/>
            <a:r>
              <a:rPr lang="en-US" sz="2400" dirty="0">
                <a:latin typeface="Tahoma" charset="0"/>
              </a:rPr>
              <a:t>duplicate records</a:t>
            </a:r>
          </a:p>
          <a:p>
            <a:pPr lvl="1" eaLnBrk="1" hangingPunct="1"/>
            <a:r>
              <a:rPr lang="en-US" sz="2400" dirty="0">
                <a:latin typeface="Tahoma" charset="0"/>
              </a:rPr>
              <a:t>incomplete data</a:t>
            </a:r>
          </a:p>
          <a:p>
            <a:pPr lvl="1" eaLnBrk="1" hangingPunct="1"/>
            <a:r>
              <a:rPr lang="en-US" sz="2400" dirty="0">
                <a:latin typeface="Tahoma" charset="0"/>
              </a:rPr>
              <a:t>inconsistent </a:t>
            </a:r>
            <a:r>
              <a:rPr lang="en-US" sz="2400" dirty="0" smtClean="0">
                <a:latin typeface="Tahoma" charset="0"/>
              </a:rPr>
              <a:t>data</a:t>
            </a:r>
          </a:p>
          <a:p>
            <a:pPr lvl="1" eaLnBrk="1" hangingPunct="1"/>
            <a:r>
              <a:rPr lang="en-US" dirty="0">
                <a:latin typeface="Tahoma" charset="0"/>
              </a:rPr>
              <a:t>u</a:t>
            </a:r>
            <a:r>
              <a:rPr lang="en-US" dirty="0" smtClean="0">
                <a:latin typeface="Tahoma" charset="0"/>
              </a:rPr>
              <a:t>nstructured data</a:t>
            </a:r>
            <a:endParaRPr lang="en-US" sz="24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25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061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E4DCB9A-280A-5846-862A-135C045728AD}" type="slidenum">
              <a:rPr lang="en-US" sz="1200"/>
              <a:pPr eaLnBrk="1" hangingPunct="1"/>
              <a:t>24</a:t>
            </a:fld>
            <a:endParaRPr lang="en-US" sz="1200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04800"/>
            <a:ext cx="8591550" cy="609600"/>
          </a:xfrm>
        </p:spPr>
        <p:txBody>
          <a:bodyPr/>
          <a:lstStyle/>
          <a:p>
            <a:pPr eaLnBrk="1" hangingPunct="1"/>
            <a:r>
              <a:rPr lang="en-US">
                <a:latin typeface="Berlin Sans FB Demi" charset="0"/>
              </a:rPr>
              <a:t>How to Handle Noisy Data?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382000" cy="5029200"/>
          </a:xfrm>
        </p:spPr>
        <p:txBody>
          <a:bodyPr/>
          <a:lstStyle/>
          <a:p>
            <a:pPr eaLnBrk="1" hangingPunct="1"/>
            <a:r>
              <a:rPr lang="en-US" sz="2400">
                <a:solidFill>
                  <a:schemeClr val="folHlink"/>
                </a:solidFill>
                <a:latin typeface="Tahoma" charset="0"/>
              </a:rPr>
              <a:t>Binning</a:t>
            </a:r>
          </a:p>
          <a:p>
            <a:pPr lvl="1" eaLnBrk="1" hangingPunct="1"/>
            <a:r>
              <a:rPr lang="en-US" sz="2400">
                <a:latin typeface="Tahoma" charset="0"/>
              </a:rPr>
              <a:t>first sort data and partition into (equal-frequency) bins</a:t>
            </a:r>
          </a:p>
          <a:p>
            <a:pPr lvl="1" eaLnBrk="1" hangingPunct="1"/>
            <a:r>
              <a:rPr lang="en-US" sz="2400">
                <a:latin typeface="Tahoma" charset="0"/>
              </a:rPr>
              <a:t>then one can </a:t>
            </a:r>
            <a:r>
              <a:rPr lang="en-US" sz="2400">
                <a:solidFill>
                  <a:schemeClr val="hlink"/>
                </a:solidFill>
                <a:latin typeface="Tahoma" charset="0"/>
              </a:rPr>
              <a:t>smooth by bin means,  smooth by bin median, smooth by bin boundaries</a:t>
            </a:r>
            <a:r>
              <a:rPr lang="en-US" sz="2400">
                <a:latin typeface="Tahoma" charset="0"/>
              </a:rPr>
              <a:t>, etc.</a:t>
            </a:r>
          </a:p>
          <a:p>
            <a:pPr eaLnBrk="1" hangingPunct="1"/>
            <a:r>
              <a:rPr lang="en-US" sz="2400">
                <a:solidFill>
                  <a:schemeClr val="folHlink"/>
                </a:solidFill>
                <a:latin typeface="Tahoma" charset="0"/>
              </a:rPr>
              <a:t>Regression</a:t>
            </a:r>
          </a:p>
          <a:p>
            <a:pPr lvl="1" eaLnBrk="1" hangingPunct="1"/>
            <a:r>
              <a:rPr lang="en-US" sz="2400">
                <a:latin typeface="Tahoma" charset="0"/>
              </a:rPr>
              <a:t>smooth by fitting the data into regression functions</a:t>
            </a:r>
          </a:p>
          <a:p>
            <a:pPr eaLnBrk="1" hangingPunct="1"/>
            <a:r>
              <a:rPr lang="en-US" sz="2400">
                <a:solidFill>
                  <a:schemeClr val="folHlink"/>
                </a:solidFill>
                <a:latin typeface="Tahoma" charset="0"/>
              </a:rPr>
              <a:t>Clustering</a:t>
            </a:r>
          </a:p>
          <a:p>
            <a:pPr lvl="1" eaLnBrk="1" hangingPunct="1"/>
            <a:r>
              <a:rPr lang="en-US" sz="2400">
                <a:latin typeface="Tahoma" charset="0"/>
              </a:rPr>
              <a:t>detect and remove outliers</a:t>
            </a:r>
          </a:p>
          <a:p>
            <a:pPr eaLnBrk="1" hangingPunct="1"/>
            <a:r>
              <a:rPr lang="en-US" sz="2400">
                <a:solidFill>
                  <a:schemeClr val="folHlink"/>
                </a:solidFill>
                <a:latin typeface="Tahoma" charset="0"/>
              </a:rPr>
              <a:t>Combined computer and human inspection</a:t>
            </a:r>
          </a:p>
          <a:p>
            <a:pPr lvl="1" eaLnBrk="1" hangingPunct="1"/>
            <a:r>
              <a:rPr lang="en-US" sz="2400">
                <a:latin typeface="Tahoma" charset="0"/>
              </a:rPr>
              <a:t>detect suspicious values and check by human (e.g., deal with possible outliers)</a:t>
            </a:r>
          </a:p>
        </p:txBody>
      </p:sp>
    </p:spTree>
    <p:extLst>
      <p:ext uri="{BB962C8B-B14F-4D97-AF65-F5344CB8AC3E}">
        <p14:creationId xmlns:p14="http://schemas.microsoft.com/office/powerpoint/2010/main" val="154036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061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28986E61-2F82-274A-9F2B-D807A3F9E28F}" type="slidenum">
              <a:rPr lang="en-US" sz="1200"/>
              <a:pPr eaLnBrk="1" hangingPunct="1"/>
              <a:t>25</a:t>
            </a:fld>
            <a:endParaRPr lang="en-US" sz="1200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04800"/>
            <a:ext cx="8591550" cy="6096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00000"/>
                </a:solidFill>
                <a:latin typeface="Berlin Sans FB Demi" charset="0"/>
              </a:rPr>
              <a:t>Data Cleaning as a Process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5344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folHlink"/>
                </a:solidFill>
                <a:latin typeface="Tahoma" charset="0"/>
              </a:rPr>
              <a:t>Data discrepancy detection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Tahoma" charset="0"/>
              </a:rPr>
              <a:t>Use metadata (e.g., domain, range, dependency, distribution)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Tahoma" charset="0"/>
              </a:rPr>
              <a:t>Check field overloading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Tahoma" charset="0"/>
              </a:rPr>
              <a:t>Check uniqueness rule, consecutive rule and null rule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Tahoma" charset="0"/>
              </a:rPr>
              <a:t>Use commercial tools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latin typeface="Tahoma" charset="0"/>
              </a:rPr>
              <a:t>Data scrubbing: use simple domain knowledge (e.g., postal code, spell-check) to detect errors and make corrections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latin typeface="Tahoma" charset="0"/>
              </a:rPr>
              <a:t>Data auditing: by analyzing data to discover rules and relationship to detect violators (e.g., correlation and clustering to find outliers)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folHlink"/>
                </a:solidFill>
                <a:latin typeface="Tahoma" charset="0"/>
              </a:rPr>
              <a:t>Data migration and integration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Tahoma" charset="0"/>
              </a:rPr>
              <a:t>Data migration tools: allow transformations to be specified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Tahoma" charset="0"/>
              </a:rPr>
              <a:t>ETL (Extraction/Transformation/Loading) tools: allow users to specify transformations through a graphical user interface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Tahoma" charset="0"/>
              </a:rPr>
              <a:t>Integration of the two processes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Tahoma" charset="0"/>
              </a:rPr>
              <a:t>Iterative and interactive (e.g., Potter</a:t>
            </a:r>
            <a:r>
              <a:rPr lang="ja-JP" altLang="en-US" sz="2000" dirty="0">
                <a:latin typeface="Tahoma" charset="0"/>
              </a:rPr>
              <a:t>’</a:t>
            </a:r>
            <a:r>
              <a:rPr lang="en-US" sz="2000" dirty="0">
                <a:latin typeface="Tahoma" charset="0"/>
              </a:rPr>
              <a:t>s Wheels)</a:t>
            </a:r>
          </a:p>
        </p:txBody>
      </p:sp>
    </p:spTree>
    <p:extLst>
      <p:ext uri="{BB962C8B-B14F-4D97-AF65-F5344CB8AC3E}">
        <p14:creationId xmlns:p14="http://schemas.microsoft.com/office/powerpoint/2010/main" val="363206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135A0-20C0-44C6-BF09-4C40D743039E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6" name="Picture 5" descr="Screen Shot 2016-02-01 at 9.27.55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4" t="20643" r="20322" b="25556"/>
          <a:stretch/>
        </p:blipFill>
        <p:spPr>
          <a:xfrm>
            <a:off x="1657684" y="1657684"/>
            <a:ext cx="5788527" cy="307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29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061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2B998376-F14E-5B4B-92B3-BE923EF56D57}" type="slidenum">
              <a:rPr lang="en-US" sz="1200"/>
              <a:pPr eaLnBrk="1" hangingPunct="1"/>
              <a:t>27</a:t>
            </a:fld>
            <a:endParaRPr lang="en-US" sz="120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685800"/>
          </a:xfrm>
        </p:spPr>
        <p:txBody>
          <a:bodyPr/>
          <a:lstStyle/>
          <a:p>
            <a:pPr eaLnBrk="1" hangingPunct="1"/>
            <a:r>
              <a:rPr lang="en-US" sz="3200">
                <a:latin typeface="Berlin Sans FB Demi" charset="0"/>
              </a:rPr>
              <a:t>Major Tasks in Data Preprocessing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305800" cy="51054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ahoma" charset="0"/>
              </a:rPr>
              <a:t>Data cleaning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ahoma" charset="0"/>
              </a:rPr>
              <a:t>Fill in missing values, smooth noisy data, identify or remove outliers, and resolve inconsistencies</a:t>
            </a:r>
          </a:p>
          <a:p>
            <a:pPr eaLnBrk="1" hangingPunct="1">
              <a:lnSpc>
                <a:spcPct val="120000"/>
              </a:lnSpc>
            </a:pPr>
            <a:r>
              <a:rPr lang="en-US" sz="2000" b="1" dirty="0">
                <a:latin typeface="Tahoma" charset="0"/>
              </a:rPr>
              <a:t>Data integration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>
                <a:latin typeface="Tahoma" charset="0"/>
              </a:rPr>
              <a:t>Integration of multiple databases, data cubes, or files</a:t>
            </a:r>
          </a:p>
          <a:p>
            <a:pPr eaLnBrk="1" hangingPunct="1">
              <a:lnSpc>
                <a:spcPct val="120000"/>
              </a:lnSpc>
            </a:pPr>
            <a:r>
              <a:rPr lang="en-US" sz="2000" b="1" dirty="0">
                <a:solidFill>
                  <a:srgbClr val="7F7F7F"/>
                </a:solidFill>
                <a:latin typeface="Tahoma" charset="0"/>
              </a:rPr>
              <a:t>Data reduction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>
                <a:solidFill>
                  <a:srgbClr val="7F7F7F"/>
                </a:solidFill>
                <a:latin typeface="Tahoma" charset="0"/>
              </a:rPr>
              <a:t>Dimensionality reduction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 err="1">
                <a:solidFill>
                  <a:srgbClr val="7F7F7F"/>
                </a:solidFill>
                <a:latin typeface="Tahoma" charset="0"/>
              </a:rPr>
              <a:t>Numerosity</a:t>
            </a:r>
            <a:r>
              <a:rPr lang="en-US" sz="2000" dirty="0">
                <a:solidFill>
                  <a:srgbClr val="7F7F7F"/>
                </a:solidFill>
                <a:latin typeface="Tahoma" charset="0"/>
              </a:rPr>
              <a:t> reduction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>
                <a:solidFill>
                  <a:srgbClr val="7F7F7F"/>
                </a:solidFill>
                <a:latin typeface="Tahoma" charset="0"/>
              </a:rPr>
              <a:t>Data compression</a:t>
            </a:r>
          </a:p>
          <a:p>
            <a:pPr eaLnBrk="1" hangingPunct="1">
              <a:lnSpc>
                <a:spcPct val="120000"/>
              </a:lnSpc>
            </a:pPr>
            <a:r>
              <a:rPr lang="en-US" sz="2000" b="1" dirty="0">
                <a:solidFill>
                  <a:srgbClr val="7F7F7F"/>
                </a:solidFill>
                <a:latin typeface="Tahoma" charset="0"/>
              </a:rPr>
              <a:t>Data transformation and data discretization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>
                <a:solidFill>
                  <a:srgbClr val="7F7F7F"/>
                </a:solidFill>
                <a:latin typeface="Tahoma" charset="0"/>
              </a:rPr>
              <a:t>Normalization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>
                <a:solidFill>
                  <a:srgbClr val="7F7F7F"/>
                </a:solidFill>
                <a:latin typeface="Tahoma" charset="0"/>
              </a:rPr>
              <a:t>Concept hierarchy generation</a:t>
            </a:r>
          </a:p>
        </p:txBody>
      </p:sp>
    </p:spTree>
    <p:extLst>
      <p:ext uri="{BB962C8B-B14F-4D97-AF65-F5344CB8AC3E}">
        <p14:creationId xmlns:p14="http://schemas.microsoft.com/office/powerpoint/2010/main" val="256045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061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293BB7A-7B6D-D941-96F7-8B9F22759212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17411" name="Slide Number Placeholder 5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 eaLnBrk="1" hangingPunct="1"/>
            <a:fld id="{5D017A94-75DF-B545-A8A9-9BB58A5F5056}" type="slidenum">
              <a:rPr lang="en-US" sz="1200"/>
              <a:pPr algn="r" eaLnBrk="1" hangingPunct="1"/>
              <a:t>28</a:t>
            </a:fld>
            <a:endParaRPr lang="en-US" sz="1200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xfrm>
            <a:off x="1095375" y="304800"/>
            <a:ext cx="6683375" cy="6096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00000"/>
                </a:solidFill>
                <a:latin typeface="Berlin Sans FB Demi" charset="0"/>
              </a:rPr>
              <a:t>Data Integration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534400" cy="5181600"/>
          </a:xfrm>
        </p:spPr>
        <p:txBody>
          <a:bodyPr/>
          <a:lstStyle/>
          <a:p>
            <a:pPr marL="347663" lvl="1" indent="-347663" eaLnBrk="1" hangingPunct="1">
              <a:lnSpc>
                <a:spcPct val="130000"/>
              </a:lnSpc>
              <a:buFont typeface="Arial"/>
              <a:buChar char="•"/>
            </a:pPr>
            <a:r>
              <a:rPr lang="en-US" sz="2000" dirty="0" smtClean="0">
                <a:latin typeface="Tahoma" charset="0"/>
              </a:rPr>
              <a:t>Combines </a:t>
            </a:r>
            <a:r>
              <a:rPr lang="en-US" sz="2000" dirty="0">
                <a:latin typeface="Tahoma" charset="0"/>
              </a:rPr>
              <a:t>data from multiple sources into a coherent </a:t>
            </a:r>
            <a:r>
              <a:rPr lang="en-US" sz="2000" dirty="0" smtClean="0">
                <a:latin typeface="Tahoma" charset="0"/>
              </a:rPr>
              <a:t>story</a:t>
            </a:r>
            <a:endParaRPr lang="en-US" sz="2000" dirty="0">
              <a:latin typeface="Tahoma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US" sz="2000" dirty="0">
                <a:latin typeface="Tahoma" charset="0"/>
              </a:rPr>
              <a:t>Schema integration: e.g., </a:t>
            </a:r>
            <a:r>
              <a:rPr lang="en-US" sz="2000" dirty="0" err="1">
                <a:latin typeface="Tahoma" charset="0"/>
              </a:rPr>
              <a:t>A.cust</a:t>
            </a:r>
            <a:r>
              <a:rPr lang="en-US" sz="2000" dirty="0">
                <a:latin typeface="Tahoma" charset="0"/>
              </a:rPr>
              <a:t>-id </a:t>
            </a:r>
            <a:r>
              <a:rPr lang="en-US" sz="2000" dirty="0">
                <a:latin typeface="Tahoma" charset="0"/>
                <a:sym typeface="Symbol" charset="0"/>
              </a:rPr>
              <a:t> </a:t>
            </a:r>
            <a:r>
              <a:rPr lang="en-US" sz="2000" dirty="0" err="1">
                <a:latin typeface="Tahoma" charset="0"/>
                <a:sym typeface="Symbol" charset="0"/>
              </a:rPr>
              <a:t>B.</a:t>
            </a:r>
            <a:r>
              <a:rPr lang="en-US" sz="2000" dirty="0" err="1">
                <a:latin typeface="Tahoma" charset="0"/>
              </a:rPr>
              <a:t>cust</a:t>
            </a:r>
            <a:r>
              <a:rPr lang="en-US" sz="2000" dirty="0">
                <a:latin typeface="Tahoma" charset="0"/>
              </a:rPr>
              <a:t>-#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2000" dirty="0">
                <a:latin typeface="Tahoma" charset="0"/>
              </a:rPr>
              <a:t>Integrate metadata from different sources</a:t>
            </a:r>
          </a:p>
          <a:p>
            <a:pPr eaLnBrk="1" hangingPunct="1">
              <a:lnSpc>
                <a:spcPct val="130000"/>
              </a:lnSpc>
            </a:pPr>
            <a:r>
              <a:rPr lang="en-US" sz="2000" dirty="0">
                <a:solidFill>
                  <a:srgbClr val="000000"/>
                </a:solidFill>
                <a:latin typeface="Tahoma" charset="0"/>
              </a:rPr>
              <a:t>Entity identification problem: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2000" dirty="0">
                <a:latin typeface="Tahoma" charset="0"/>
              </a:rPr>
              <a:t>Identify real world entities from multiple data sources, e.g., Bill Clinton = William Clinton</a:t>
            </a:r>
          </a:p>
          <a:p>
            <a:pPr eaLnBrk="1" hangingPunct="1">
              <a:lnSpc>
                <a:spcPct val="130000"/>
              </a:lnSpc>
            </a:pPr>
            <a:r>
              <a:rPr lang="en-US" sz="2000" dirty="0">
                <a:latin typeface="Tahoma" charset="0"/>
              </a:rPr>
              <a:t>Detecting and resolving data value conflicts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2000" dirty="0">
                <a:latin typeface="Tahoma" charset="0"/>
              </a:rPr>
              <a:t>For the same real world entity, attribute values from different sources are different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2000" dirty="0">
                <a:latin typeface="Tahoma" charset="0"/>
              </a:rPr>
              <a:t>Possible reasons: different representations, different scales, e.g., metric vs. British units</a:t>
            </a:r>
          </a:p>
        </p:txBody>
      </p:sp>
    </p:spTree>
    <p:extLst>
      <p:ext uri="{BB962C8B-B14F-4D97-AF65-F5344CB8AC3E}">
        <p14:creationId xmlns:p14="http://schemas.microsoft.com/office/powerpoint/2010/main" val="417210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061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5CCE8196-BB78-D945-8319-6E7D76B91DAD}" type="slidenum">
              <a:rPr lang="en-US" sz="1200"/>
              <a:pPr eaLnBrk="1" hangingPunct="1"/>
              <a:t>29</a:t>
            </a:fld>
            <a:endParaRPr lang="en-US" sz="1200"/>
          </a:p>
        </p:txBody>
      </p:sp>
      <p:sp>
        <p:nvSpPr>
          <p:cNvPr id="18435" name="Slide Number Placeholder 5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 eaLnBrk="1" hangingPunct="1"/>
            <a:fld id="{36B2C2A9-BE94-874C-A999-EDD99D322868}" type="slidenum">
              <a:rPr lang="en-US" sz="1200"/>
              <a:pPr algn="r" eaLnBrk="1" hangingPunct="1"/>
              <a:t>29</a:t>
            </a:fld>
            <a:endParaRPr lang="en-US" sz="1200"/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067800" cy="685800"/>
          </a:xfrm>
        </p:spPr>
        <p:txBody>
          <a:bodyPr/>
          <a:lstStyle/>
          <a:p>
            <a:pPr eaLnBrk="1" hangingPunct="1"/>
            <a:r>
              <a:rPr lang="en-US" sz="3200">
                <a:latin typeface="Berlin Sans FB Demi" charset="0"/>
              </a:rPr>
              <a:t>Handling Redundancy in Data Integration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305800" cy="5181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sz="2400" dirty="0">
                <a:latin typeface="Tahoma" charset="0"/>
              </a:rPr>
              <a:t>Redundant data occur often when integration of multiple databases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 i="1" dirty="0">
                <a:latin typeface="Tahoma" charset="0"/>
              </a:rPr>
              <a:t>Object identification</a:t>
            </a:r>
            <a:r>
              <a:rPr lang="en-US" sz="2400" dirty="0">
                <a:latin typeface="Tahoma" charset="0"/>
              </a:rPr>
              <a:t>:  The same attribute or object may have different names in different databases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 i="1" dirty="0">
                <a:latin typeface="Tahoma" charset="0"/>
              </a:rPr>
              <a:t>Derivable data:</a:t>
            </a:r>
            <a:r>
              <a:rPr lang="en-US" sz="2400" dirty="0">
                <a:latin typeface="Tahoma" charset="0"/>
              </a:rPr>
              <a:t> One attribute may be a </a:t>
            </a:r>
            <a:r>
              <a:rPr lang="ja-JP" altLang="en-US" sz="2400" dirty="0">
                <a:latin typeface="Tahoma" charset="0"/>
              </a:rPr>
              <a:t>“</a:t>
            </a:r>
            <a:r>
              <a:rPr lang="en-US" sz="2400" dirty="0">
                <a:latin typeface="Tahoma" charset="0"/>
              </a:rPr>
              <a:t>derived</a:t>
            </a:r>
            <a:r>
              <a:rPr lang="ja-JP" altLang="en-US" sz="2400" dirty="0">
                <a:latin typeface="Tahoma" charset="0"/>
              </a:rPr>
              <a:t>”</a:t>
            </a:r>
            <a:r>
              <a:rPr lang="en-US" sz="2400" dirty="0">
                <a:latin typeface="Tahoma" charset="0"/>
              </a:rPr>
              <a:t> attribute in another table, e.g., annual revenue</a:t>
            </a:r>
          </a:p>
          <a:p>
            <a:pPr eaLnBrk="1" hangingPunct="1">
              <a:lnSpc>
                <a:spcPct val="120000"/>
              </a:lnSpc>
            </a:pPr>
            <a:r>
              <a:rPr lang="en-US" sz="2400" dirty="0">
                <a:solidFill>
                  <a:srgbClr val="000000"/>
                </a:solidFill>
                <a:latin typeface="Tahoma" charset="0"/>
              </a:rPr>
              <a:t>Redundant attributes may be able to be detected by </a:t>
            </a:r>
            <a:r>
              <a:rPr lang="en-US" sz="2400" i="1" dirty="0">
                <a:solidFill>
                  <a:srgbClr val="FF0000"/>
                </a:solidFill>
                <a:latin typeface="Tahoma" charset="0"/>
              </a:rPr>
              <a:t>correlation analysis </a:t>
            </a:r>
            <a:r>
              <a:rPr lang="en-US" sz="2400" dirty="0">
                <a:solidFill>
                  <a:srgbClr val="000000"/>
                </a:solidFill>
                <a:latin typeface="Tahoma" charset="0"/>
              </a:rPr>
              <a:t>and</a:t>
            </a:r>
            <a:r>
              <a:rPr lang="en-US" sz="2400" i="1" dirty="0">
                <a:solidFill>
                  <a:srgbClr val="000000"/>
                </a:solidFill>
                <a:latin typeface="Tahoma" charset="0"/>
              </a:rPr>
              <a:t> </a:t>
            </a:r>
            <a:r>
              <a:rPr lang="en-US" sz="2400" i="1" dirty="0">
                <a:solidFill>
                  <a:srgbClr val="FF0000"/>
                </a:solidFill>
                <a:latin typeface="Tahoma" charset="0"/>
              </a:rPr>
              <a:t>covariance analysis</a:t>
            </a:r>
            <a:endParaRPr lang="en-US" sz="2400" dirty="0">
              <a:solidFill>
                <a:srgbClr val="FF0000"/>
              </a:solidFill>
              <a:latin typeface="Tahoma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sz="2400" dirty="0">
                <a:latin typeface="Tahoma" charset="0"/>
              </a:rPr>
              <a:t>Careful integration of the data from multiple sources may help reduce/avoid redundancies and inconsistencies and improve mining speed and quality</a:t>
            </a:r>
          </a:p>
        </p:txBody>
      </p:sp>
    </p:spTree>
    <p:extLst>
      <p:ext uri="{BB962C8B-B14F-4D97-AF65-F5344CB8AC3E}">
        <p14:creationId xmlns:p14="http://schemas.microsoft.com/office/powerpoint/2010/main" val="182818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135A0-20C0-44C6-BF09-4C40D743039E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7" name="Picture 6" descr="wordclou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1008523"/>
            <a:ext cx="9000000" cy="5820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85800" y="228600"/>
            <a:ext cx="76200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Garamond" pitchFamily="-112" charset="0"/>
                <a:ea typeface="MS PGothic" pitchFamily="34" charset="-128"/>
                <a:cs typeface="ＭＳ Ｐゴシック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Garamond" pitchFamily="-112" charset="0"/>
                <a:ea typeface="MS PGothic" pitchFamily="34" charset="-128"/>
                <a:cs typeface="ＭＳ Ｐゴシック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Garamond" pitchFamily="-112" charset="0"/>
                <a:ea typeface="MS PGothic" pitchFamily="34" charset="-128"/>
                <a:cs typeface="ＭＳ Ｐゴシック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Garamond" pitchFamily="-112" charset="0"/>
                <a:ea typeface="MS PGothic" pitchFamily="34" charset="-128"/>
                <a:cs typeface="ＭＳ Ｐゴシック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Garamond" pitchFamily="-112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Garamond" pitchFamily="-112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Garamond" pitchFamily="-112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Garamond" pitchFamily="-112" charset="0"/>
              </a:defRPr>
            </a:lvl9pPr>
          </a:lstStyle>
          <a:p>
            <a:r>
              <a:rPr lang="en-US" dirty="0" smtClean="0"/>
              <a:t>CS3943-9223 Interests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51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061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3B84FB7-4870-D141-A295-9E39F5466743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</p:spPr>
        <p:txBody>
          <a:bodyPr/>
          <a:lstStyle/>
          <a:p>
            <a:r>
              <a:rPr lang="en-US" sz="3200">
                <a:latin typeface="Berlin Sans FB Demi" charset="0"/>
              </a:rPr>
              <a:t>Correlation Analysis (Nominal Data)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295400"/>
            <a:ext cx="8382000" cy="5181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l-GR" sz="2400" b="1">
                <a:solidFill>
                  <a:schemeClr val="folHlink"/>
                </a:solidFill>
                <a:latin typeface="Tahoma" charset="0"/>
              </a:rPr>
              <a:t>Χ</a:t>
            </a:r>
            <a:r>
              <a:rPr lang="en-US" sz="2400" b="1" baseline="30000">
                <a:solidFill>
                  <a:schemeClr val="folHlink"/>
                </a:solidFill>
                <a:latin typeface="Tahoma" charset="0"/>
              </a:rPr>
              <a:t>2</a:t>
            </a:r>
            <a:r>
              <a:rPr lang="en-US" sz="2400" b="1">
                <a:solidFill>
                  <a:schemeClr val="folHlink"/>
                </a:solidFill>
                <a:latin typeface="Tahoma" charset="0"/>
              </a:rPr>
              <a:t> (chi-square) test</a:t>
            </a:r>
            <a:endParaRPr lang="el-GR" sz="2400" b="1">
              <a:solidFill>
                <a:schemeClr val="folHlink"/>
              </a:solidFill>
              <a:latin typeface="Tahoma" charset="0"/>
            </a:endParaRPr>
          </a:p>
          <a:p>
            <a:pPr>
              <a:lnSpc>
                <a:spcPct val="110000"/>
              </a:lnSpc>
            </a:pPr>
            <a:endParaRPr lang="en-US" sz="2400">
              <a:latin typeface="Tahoma" charset="0"/>
            </a:endParaRPr>
          </a:p>
          <a:p>
            <a:pPr>
              <a:lnSpc>
                <a:spcPct val="110000"/>
              </a:lnSpc>
            </a:pPr>
            <a:endParaRPr lang="en-US" sz="2400">
              <a:latin typeface="Tahoma" charset="0"/>
            </a:endParaRPr>
          </a:p>
          <a:p>
            <a:pPr>
              <a:lnSpc>
                <a:spcPct val="110000"/>
              </a:lnSpc>
            </a:pPr>
            <a:r>
              <a:rPr lang="en-US" sz="2400">
                <a:latin typeface="Tahoma" charset="0"/>
              </a:rPr>
              <a:t>The larger the </a:t>
            </a:r>
            <a:r>
              <a:rPr lang="el-GR" sz="2400">
                <a:latin typeface="Tahoma" charset="0"/>
              </a:rPr>
              <a:t>Χ</a:t>
            </a:r>
            <a:r>
              <a:rPr lang="en-US" sz="2400" baseline="30000">
                <a:latin typeface="Tahoma" charset="0"/>
              </a:rPr>
              <a:t>2</a:t>
            </a:r>
            <a:r>
              <a:rPr lang="en-US" sz="2400">
                <a:latin typeface="Tahoma" charset="0"/>
              </a:rPr>
              <a:t> value, the more likely the variables are related</a:t>
            </a:r>
          </a:p>
          <a:p>
            <a:pPr>
              <a:lnSpc>
                <a:spcPct val="110000"/>
              </a:lnSpc>
            </a:pPr>
            <a:r>
              <a:rPr lang="en-US" sz="2400">
                <a:latin typeface="Tahoma" charset="0"/>
              </a:rPr>
              <a:t>The cells that contribute the most to the </a:t>
            </a:r>
            <a:r>
              <a:rPr lang="el-GR" sz="2400">
                <a:latin typeface="Tahoma" charset="0"/>
              </a:rPr>
              <a:t>Χ</a:t>
            </a:r>
            <a:r>
              <a:rPr lang="en-US" sz="2400" baseline="30000">
                <a:latin typeface="Tahoma" charset="0"/>
              </a:rPr>
              <a:t>2</a:t>
            </a:r>
            <a:r>
              <a:rPr lang="en-US" sz="2400">
                <a:latin typeface="Tahoma" charset="0"/>
              </a:rPr>
              <a:t> value are those whose actual count is very different from the expected count</a:t>
            </a:r>
          </a:p>
          <a:p>
            <a:pPr>
              <a:lnSpc>
                <a:spcPct val="110000"/>
              </a:lnSpc>
            </a:pPr>
            <a:r>
              <a:rPr lang="en-US" sz="2400">
                <a:latin typeface="Tahoma" charset="0"/>
              </a:rPr>
              <a:t>Correlation does not imply causality</a:t>
            </a:r>
          </a:p>
          <a:p>
            <a:pPr lvl="1">
              <a:lnSpc>
                <a:spcPct val="110000"/>
              </a:lnSpc>
            </a:pPr>
            <a:r>
              <a:rPr lang="en-US" sz="2000">
                <a:latin typeface="Tahoma" charset="0"/>
              </a:rPr>
              <a:t># of hospitals and # of car-theft in a city are correlated</a:t>
            </a:r>
          </a:p>
          <a:p>
            <a:pPr lvl="1">
              <a:lnSpc>
                <a:spcPct val="110000"/>
              </a:lnSpc>
            </a:pPr>
            <a:r>
              <a:rPr lang="en-US" sz="2000">
                <a:latin typeface="Tahoma" charset="0"/>
              </a:rPr>
              <a:t>Both are causally linked to the third variable: population</a:t>
            </a:r>
          </a:p>
        </p:txBody>
      </p:sp>
      <p:graphicFrame>
        <p:nvGraphicFramePr>
          <p:cNvPr id="19461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187575" y="1844675"/>
          <a:ext cx="4540250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24" name="Equation" r:id="rId4" imgW="2057400" imgH="444500" progId="Equation.3">
                  <p:embed/>
                </p:oleObj>
              </mc:Choice>
              <mc:Fallback>
                <p:oleObj name="Equation" r:id="rId4" imgW="20574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7575" y="1844675"/>
                        <a:ext cx="4540250" cy="1011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048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061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1DD7197C-7806-B54D-B7AE-0C907EC0332A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93038" cy="609600"/>
          </a:xfrm>
        </p:spPr>
        <p:txBody>
          <a:bodyPr/>
          <a:lstStyle/>
          <a:p>
            <a:r>
              <a:rPr lang="en-US" sz="3200">
                <a:latin typeface="Berlin Sans FB Demi" charset="0"/>
              </a:rPr>
              <a:t>Chi-Square Calculation: An Example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447800"/>
            <a:ext cx="8534400" cy="5029200"/>
          </a:xfrm>
        </p:spPr>
        <p:txBody>
          <a:bodyPr/>
          <a:lstStyle/>
          <a:p>
            <a:pPr>
              <a:lnSpc>
                <a:spcPct val="110000"/>
              </a:lnSpc>
            </a:pPr>
            <a:endParaRPr lang="en-US" sz="2400">
              <a:latin typeface="Tahoma" charset="0"/>
            </a:endParaRPr>
          </a:p>
          <a:p>
            <a:pPr>
              <a:lnSpc>
                <a:spcPct val="110000"/>
              </a:lnSpc>
            </a:pPr>
            <a:endParaRPr lang="en-US" sz="2400">
              <a:latin typeface="Tahoma" charset="0"/>
            </a:endParaRPr>
          </a:p>
          <a:p>
            <a:pPr>
              <a:lnSpc>
                <a:spcPct val="110000"/>
              </a:lnSpc>
            </a:pPr>
            <a:endParaRPr lang="en-US" sz="2400">
              <a:latin typeface="Tahoma" charset="0"/>
            </a:endParaRPr>
          </a:p>
          <a:p>
            <a:pPr>
              <a:lnSpc>
                <a:spcPct val="110000"/>
              </a:lnSpc>
            </a:pPr>
            <a:endParaRPr lang="en-US" sz="2400">
              <a:latin typeface="Tahoma" charset="0"/>
            </a:endParaRPr>
          </a:p>
          <a:p>
            <a:pPr>
              <a:lnSpc>
                <a:spcPct val="110000"/>
              </a:lnSpc>
            </a:pPr>
            <a:r>
              <a:rPr lang="el-GR" sz="2400">
                <a:latin typeface="Tahoma" charset="0"/>
              </a:rPr>
              <a:t>Χ</a:t>
            </a:r>
            <a:r>
              <a:rPr lang="en-US" sz="2400" baseline="30000">
                <a:latin typeface="Tahoma" charset="0"/>
              </a:rPr>
              <a:t>2</a:t>
            </a:r>
            <a:r>
              <a:rPr lang="en-US" sz="2400">
                <a:latin typeface="Tahoma" charset="0"/>
              </a:rPr>
              <a:t> (chi-square) calculation (numbers in parenthesis are expected counts calculated based on the data distribution in the two categories)</a:t>
            </a:r>
            <a:endParaRPr lang="el-GR" sz="2400">
              <a:latin typeface="Tahoma" charset="0"/>
            </a:endParaRPr>
          </a:p>
          <a:p>
            <a:pPr>
              <a:lnSpc>
                <a:spcPct val="110000"/>
              </a:lnSpc>
            </a:pPr>
            <a:endParaRPr lang="en-US" sz="2400">
              <a:latin typeface="Tahoma" charset="0"/>
            </a:endParaRPr>
          </a:p>
          <a:p>
            <a:pPr>
              <a:lnSpc>
                <a:spcPct val="110000"/>
              </a:lnSpc>
            </a:pPr>
            <a:endParaRPr lang="en-US" sz="2400">
              <a:latin typeface="Tahoma" charset="0"/>
            </a:endParaRPr>
          </a:p>
          <a:p>
            <a:pPr>
              <a:lnSpc>
                <a:spcPct val="110000"/>
              </a:lnSpc>
            </a:pPr>
            <a:r>
              <a:rPr lang="en-US" sz="2400">
                <a:latin typeface="Tahoma" charset="0"/>
              </a:rPr>
              <a:t>It shows that like_science_fiction and play_chess are correlated in the group</a:t>
            </a:r>
          </a:p>
        </p:txBody>
      </p:sp>
      <p:graphicFrame>
        <p:nvGraphicFramePr>
          <p:cNvPr id="20485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762000" y="4749800"/>
          <a:ext cx="7772400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72" name="Equation" r:id="rId4" imgW="4381500" imgH="419100" progId="Equation.3">
                  <p:embed/>
                </p:oleObj>
              </mc:Choice>
              <mc:Fallback>
                <p:oleObj name="Equation" r:id="rId4" imgW="43815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749800"/>
                        <a:ext cx="7772400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269" name="Group 5"/>
          <p:cNvGraphicFramePr>
            <a:graphicFrameLocks noGrp="1"/>
          </p:cNvGraphicFramePr>
          <p:nvPr/>
        </p:nvGraphicFramePr>
        <p:xfrm>
          <a:off x="1371600" y="1447800"/>
          <a:ext cx="6096000" cy="1595439"/>
        </p:xfrm>
        <a:graphic>
          <a:graphicData uri="http://schemas.openxmlformats.org/drawingml/2006/table">
            <a:tbl>
              <a:tblPr/>
              <a:tblGrid>
                <a:gridCol w="2219325"/>
                <a:gridCol w="1136650"/>
                <a:gridCol w="1571625"/>
                <a:gridCol w="1168400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Play chess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Not play chess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 (row)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Like science fiction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250(90)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200(360)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Not like science fiction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50(210)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1000(840)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Sum(col.)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979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061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36D3DA8F-8A69-1E4E-91B3-3679206C375B}" type="slidenum">
              <a:rPr lang="en-US" sz="1200"/>
              <a:pPr eaLnBrk="1" hangingPunct="1"/>
              <a:t>32</a:t>
            </a:fld>
            <a:endParaRPr lang="en-US" sz="120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609600"/>
          </a:xfrm>
        </p:spPr>
        <p:txBody>
          <a:bodyPr/>
          <a:lstStyle/>
          <a:p>
            <a:r>
              <a:rPr lang="en-US" sz="3200">
                <a:latin typeface="Berlin Sans FB Demi" charset="0"/>
              </a:rPr>
              <a:t>Correlation Analysis (Numeric Data)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447800"/>
            <a:ext cx="8534400" cy="50292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400">
                <a:latin typeface="Tahoma" charset="0"/>
              </a:rPr>
              <a:t>Correlation coefficient (also called </a:t>
            </a:r>
            <a:r>
              <a:rPr lang="en-US" sz="2400">
                <a:solidFill>
                  <a:schemeClr val="folHlink"/>
                </a:solidFill>
                <a:latin typeface="Tahoma" charset="0"/>
              </a:rPr>
              <a:t>Pearson</a:t>
            </a:r>
            <a:r>
              <a:rPr lang="ja-JP" altLang="en-US" sz="2400">
                <a:solidFill>
                  <a:schemeClr val="folHlink"/>
                </a:solidFill>
                <a:latin typeface="Tahoma" charset="0"/>
              </a:rPr>
              <a:t>’</a:t>
            </a:r>
            <a:r>
              <a:rPr lang="en-US" sz="2400">
                <a:solidFill>
                  <a:schemeClr val="folHlink"/>
                </a:solidFill>
                <a:latin typeface="Tahoma" charset="0"/>
              </a:rPr>
              <a:t>s product moment coefficient</a:t>
            </a:r>
            <a:r>
              <a:rPr lang="en-US" sz="2400">
                <a:latin typeface="Tahoma" charset="0"/>
              </a:rPr>
              <a:t>)</a:t>
            </a:r>
          </a:p>
          <a:p>
            <a:pPr>
              <a:lnSpc>
                <a:spcPct val="110000"/>
              </a:lnSpc>
            </a:pPr>
            <a:endParaRPr lang="en-US" sz="2400">
              <a:latin typeface="Tahoma" charset="0"/>
            </a:endParaRPr>
          </a:p>
          <a:p>
            <a:pPr>
              <a:lnSpc>
                <a:spcPct val="110000"/>
              </a:lnSpc>
            </a:pPr>
            <a:endParaRPr lang="en-US" sz="2400">
              <a:latin typeface="Tahoma" charset="0"/>
            </a:endParaRPr>
          </a:p>
          <a:p>
            <a:pPr>
              <a:lnSpc>
                <a:spcPct val="110000"/>
              </a:lnSpc>
            </a:pPr>
            <a:endParaRPr lang="en-US" sz="2400">
              <a:latin typeface="Tahoma" charset="0"/>
            </a:endParaRPr>
          </a:p>
          <a:p>
            <a:pPr lvl="1">
              <a:lnSpc>
                <a:spcPct val="110000"/>
              </a:lnSpc>
              <a:buFont typeface="Wingdings" charset="0"/>
              <a:buNone/>
            </a:pPr>
            <a:r>
              <a:rPr lang="en-US" sz="2000">
                <a:latin typeface="Tahoma" charset="0"/>
              </a:rPr>
              <a:t>where n is the number of tuples,       and      are the respective means of A and B, </a:t>
            </a:r>
            <a:r>
              <a:rPr lang="el-GR" sz="2000">
                <a:latin typeface="Tahoma" charset="0"/>
              </a:rPr>
              <a:t>σ</a:t>
            </a:r>
            <a:r>
              <a:rPr lang="en-US" sz="2000" baseline="-25000">
                <a:latin typeface="Tahoma" charset="0"/>
              </a:rPr>
              <a:t>A </a:t>
            </a:r>
            <a:r>
              <a:rPr lang="en-US" sz="2000">
                <a:latin typeface="Tahoma" charset="0"/>
              </a:rPr>
              <a:t>and </a:t>
            </a:r>
            <a:r>
              <a:rPr lang="el-GR" sz="2000">
                <a:latin typeface="Tahoma" charset="0"/>
              </a:rPr>
              <a:t>σ</a:t>
            </a:r>
            <a:r>
              <a:rPr lang="en-US" sz="2000" baseline="-25000">
                <a:latin typeface="Tahoma" charset="0"/>
              </a:rPr>
              <a:t>B </a:t>
            </a:r>
            <a:r>
              <a:rPr lang="en-US" sz="2000">
                <a:latin typeface="Tahoma" charset="0"/>
              </a:rPr>
              <a:t>are the respective standard deviation of A and B, and </a:t>
            </a:r>
            <a:r>
              <a:rPr lang="el-GR" sz="2000">
                <a:latin typeface="Tahoma" charset="0"/>
              </a:rPr>
              <a:t>Σ</a:t>
            </a:r>
            <a:r>
              <a:rPr lang="en-US" sz="2000">
                <a:latin typeface="Tahoma" charset="0"/>
              </a:rPr>
              <a:t>(a</a:t>
            </a:r>
            <a:r>
              <a:rPr lang="en-US" sz="2000" baseline="-25000">
                <a:latin typeface="Tahoma" charset="0"/>
              </a:rPr>
              <a:t>i</a:t>
            </a:r>
            <a:r>
              <a:rPr lang="en-US" sz="2000">
                <a:latin typeface="Tahoma" charset="0"/>
              </a:rPr>
              <a:t>b</a:t>
            </a:r>
            <a:r>
              <a:rPr lang="en-US" sz="2000" baseline="-25000">
                <a:latin typeface="Tahoma" charset="0"/>
              </a:rPr>
              <a:t>i</a:t>
            </a:r>
            <a:r>
              <a:rPr lang="en-US" sz="2000">
                <a:latin typeface="Tahoma" charset="0"/>
              </a:rPr>
              <a:t>) is the sum of the AB cross-product.</a:t>
            </a:r>
          </a:p>
          <a:p>
            <a:pPr>
              <a:lnSpc>
                <a:spcPct val="110000"/>
              </a:lnSpc>
            </a:pPr>
            <a:r>
              <a:rPr lang="en-US" sz="2400">
                <a:latin typeface="Tahoma" charset="0"/>
              </a:rPr>
              <a:t>If r</a:t>
            </a:r>
            <a:r>
              <a:rPr lang="en-US" sz="2400" baseline="-25000">
                <a:latin typeface="Tahoma" charset="0"/>
              </a:rPr>
              <a:t>A,B</a:t>
            </a:r>
            <a:r>
              <a:rPr lang="en-US" sz="2400">
                <a:latin typeface="Tahoma" charset="0"/>
              </a:rPr>
              <a:t> &gt; 0, A and B are positively correlated (A</a:t>
            </a:r>
            <a:r>
              <a:rPr lang="ja-JP" altLang="en-US" sz="2400">
                <a:latin typeface="Tahoma" charset="0"/>
              </a:rPr>
              <a:t>’</a:t>
            </a:r>
            <a:r>
              <a:rPr lang="en-US" sz="2400">
                <a:latin typeface="Tahoma" charset="0"/>
              </a:rPr>
              <a:t>s values increase as B</a:t>
            </a:r>
            <a:r>
              <a:rPr lang="ja-JP" altLang="en-US" sz="2400">
                <a:latin typeface="Tahoma" charset="0"/>
              </a:rPr>
              <a:t>’</a:t>
            </a:r>
            <a:r>
              <a:rPr lang="en-US" sz="2400">
                <a:latin typeface="Tahoma" charset="0"/>
              </a:rPr>
              <a:t>s).  The higher, the stronger correlation.</a:t>
            </a:r>
          </a:p>
          <a:p>
            <a:pPr>
              <a:lnSpc>
                <a:spcPct val="110000"/>
              </a:lnSpc>
            </a:pPr>
            <a:r>
              <a:rPr lang="en-US" sz="2400">
                <a:latin typeface="Tahoma" charset="0"/>
              </a:rPr>
              <a:t>r</a:t>
            </a:r>
            <a:r>
              <a:rPr lang="en-US" sz="2400" baseline="-25000">
                <a:latin typeface="Tahoma" charset="0"/>
              </a:rPr>
              <a:t>A,B</a:t>
            </a:r>
            <a:r>
              <a:rPr lang="en-US" sz="2400">
                <a:latin typeface="Tahoma" charset="0"/>
              </a:rPr>
              <a:t> = 0: independent;  r</a:t>
            </a:r>
            <a:r>
              <a:rPr lang="en-US" sz="2400" baseline="-25000">
                <a:latin typeface="Tahoma" charset="0"/>
              </a:rPr>
              <a:t>AB</a:t>
            </a:r>
            <a:r>
              <a:rPr lang="en-US" sz="2400">
                <a:latin typeface="Tahoma" charset="0"/>
              </a:rPr>
              <a:t> &lt; 0: negatively correlated</a:t>
            </a:r>
          </a:p>
        </p:txBody>
      </p:sp>
      <p:graphicFrame>
        <p:nvGraphicFramePr>
          <p:cNvPr id="21509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905000" y="2473325"/>
          <a:ext cx="5081588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36" name="Equation" r:id="rId4" imgW="2870200" imgH="508000" progId="Equation.3">
                  <p:embed/>
                </p:oleObj>
              </mc:Choice>
              <mc:Fallback>
                <p:oleObj name="Equation" r:id="rId4" imgW="28702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473325"/>
                        <a:ext cx="5081588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665663" y="3817938"/>
          <a:ext cx="255587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37" name="Equation" r:id="rId6" imgW="152268" imgH="203024" progId="Equation.3">
                  <p:embed/>
                </p:oleObj>
              </mc:Choice>
              <mc:Fallback>
                <p:oleObj name="Equation" r:id="rId6" imgW="152268" imgH="2030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5663" y="3817938"/>
                        <a:ext cx="255587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1" name="Object 6"/>
          <p:cNvGraphicFramePr>
            <a:graphicFrameLocks noChangeAspect="1"/>
          </p:cNvGraphicFramePr>
          <p:nvPr/>
        </p:nvGraphicFramePr>
        <p:xfrm>
          <a:off x="5562600" y="3760788"/>
          <a:ext cx="29527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38" name="Equation" r:id="rId8" imgW="152268" imgH="203024" progId="Equation.3">
                  <p:embed/>
                </p:oleObj>
              </mc:Choice>
              <mc:Fallback>
                <p:oleObj name="Equation" r:id="rId8" imgW="152268" imgH="2030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760788"/>
                        <a:ext cx="29527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846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061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31F27D3-7F95-6F40-9711-3B42C26A3B6E}" type="slidenum">
              <a:rPr lang="en-US" sz="1200"/>
              <a:pPr eaLnBrk="1" hangingPunct="1"/>
              <a:t>33</a:t>
            </a:fld>
            <a:endParaRPr lang="en-US" sz="120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3200">
                <a:latin typeface="Berlin Sans FB Demi" charset="0"/>
              </a:rPr>
              <a:t>Visually Evaluating Correlation</a:t>
            </a:r>
          </a:p>
        </p:txBody>
      </p:sp>
      <p:graphicFrame>
        <p:nvGraphicFramePr>
          <p:cNvPr id="22532" name="Object 3"/>
          <p:cNvGraphicFramePr>
            <a:graphicFrameLocks noChangeAspect="1"/>
          </p:cNvGraphicFramePr>
          <p:nvPr/>
        </p:nvGraphicFramePr>
        <p:xfrm>
          <a:off x="228600" y="990600"/>
          <a:ext cx="6096000" cy="538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8" name="Bitmap Image" r:id="rId4" imgW="6035563" imgH="5784081" progId="Paint.Picture">
                  <p:embed/>
                </p:oleObj>
              </mc:Choice>
              <mc:Fallback>
                <p:oleObj name="Bitmap Image" r:id="rId4" imgW="6035563" imgH="578408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7918"/>
                      <a:stretch>
                        <a:fillRect/>
                      </a:stretch>
                    </p:blipFill>
                    <p:spPr bwMode="auto">
                      <a:xfrm>
                        <a:off x="228600" y="990600"/>
                        <a:ext cx="6096000" cy="538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Text Box 4"/>
          <p:cNvSpPr txBox="1">
            <a:spLocks noChangeArrowheads="1"/>
          </p:cNvSpPr>
          <p:nvPr/>
        </p:nvSpPr>
        <p:spPr bwMode="auto">
          <a:xfrm>
            <a:off x="6858000" y="2971800"/>
            <a:ext cx="18288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>
                <a:latin typeface="Arial" charset="0"/>
              </a:rPr>
              <a:t>Scatter plots showing the similarity from –1 to 1.</a:t>
            </a:r>
          </a:p>
        </p:txBody>
      </p:sp>
    </p:spTree>
    <p:extLst>
      <p:ext uri="{BB962C8B-B14F-4D97-AF65-F5344CB8AC3E}">
        <p14:creationId xmlns:p14="http://schemas.microsoft.com/office/powerpoint/2010/main" val="127736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061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48698EEE-2A05-7745-9D7A-624EEF9D17F3}" type="slidenum">
              <a:rPr lang="en-US" sz="1200"/>
              <a:pPr eaLnBrk="1" hangingPunct="1"/>
              <a:t>34</a:t>
            </a:fld>
            <a:endParaRPr lang="en-US" sz="120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838200"/>
          </a:xfrm>
        </p:spPr>
        <p:txBody>
          <a:bodyPr/>
          <a:lstStyle/>
          <a:p>
            <a:r>
              <a:rPr lang="en-US">
                <a:latin typeface="Berlin Sans FB Demi" charset="0"/>
              </a:rPr>
              <a:t>Correlation (viewed as linear relationship)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Correlation measures the linear relationship between objects</a:t>
            </a:r>
          </a:p>
          <a:p>
            <a:r>
              <a:rPr lang="en-US">
                <a:latin typeface="Tahoma" charset="0"/>
              </a:rPr>
              <a:t>To compute correlation, we standardize data objects, A and B, and then take their dot product</a:t>
            </a:r>
          </a:p>
        </p:txBody>
      </p:sp>
      <p:graphicFrame>
        <p:nvGraphicFramePr>
          <p:cNvPr id="23557" name="Object 4"/>
          <p:cNvGraphicFramePr>
            <a:graphicFrameLocks noChangeAspect="1"/>
          </p:cNvGraphicFramePr>
          <p:nvPr/>
        </p:nvGraphicFramePr>
        <p:xfrm>
          <a:off x="1670050" y="3443288"/>
          <a:ext cx="5321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32" name="Equation" r:id="rId4" imgW="1778000" imgH="228600" progId="Equation.3">
                  <p:embed/>
                </p:oleObj>
              </mc:Choice>
              <mc:Fallback>
                <p:oleObj name="Equation" r:id="rId4" imgW="1778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0050" y="3443288"/>
                        <a:ext cx="53213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8" name="Object 5"/>
          <p:cNvGraphicFramePr>
            <a:graphicFrameLocks noChangeAspect="1"/>
          </p:cNvGraphicFramePr>
          <p:nvPr/>
        </p:nvGraphicFramePr>
        <p:xfrm>
          <a:off x="1651000" y="4357688"/>
          <a:ext cx="5256213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33" name="Equation" r:id="rId6" imgW="1752600" imgH="228600" progId="Equation.3">
                  <p:embed/>
                </p:oleObj>
              </mc:Choice>
              <mc:Fallback>
                <p:oleObj name="Equation" r:id="rId6" imgW="1752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0" y="4357688"/>
                        <a:ext cx="5256213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9" name="Object 6"/>
          <p:cNvGraphicFramePr>
            <a:graphicFrameLocks noChangeAspect="1"/>
          </p:cNvGraphicFramePr>
          <p:nvPr/>
        </p:nvGraphicFramePr>
        <p:xfrm>
          <a:off x="1647825" y="5348288"/>
          <a:ext cx="4605338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34" name="Equation" r:id="rId8" imgW="1574800" imgH="203200" progId="Equation.3">
                  <p:embed/>
                </p:oleObj>
              </mc:Choice>
              <mc:Fallback>
                <p:oleObj name="Equation" r:id="rId8" imgW="15748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7825" y="5348288"/>
                        <a:ext cx="4605338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708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274888"/>
            <a:ext cx="2447925" cy="7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4579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850423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4580" name="Rectangle 2061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8879AFA-9E82-0B4F-B118-362B1C5B64CB}" type="slidenum">
              <a:rPr lang="en-US" sz="1200"/>
              <a:pPr eaLnBrk="1" hangingPunct="1"/>
              <a:t>35</a:t>
            </a:fld>
            <a:endParaRPr lang="en-US" sz="1200"/>
          </a:p>
        </p:txBody>
      </p:sp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609600"/>
          </a:xfrm>
        </p:spPr>
        <p:txBody>
          <a:bodyPr/>
          <a:lstStyle/>
          <a:p>
            <a:r>
              <a:rPr lang="en-US" sz="3200">
                <a:latin typeface="Berlin Sans FB Demi" charset="0"/>
              </a:rPr>
              <a:t>Covariance (Numeric Data)</a:t>
            </a:r>
          </a:p>
        </p:txBody>
      </p:sp>
      <p:sp>
        <p:nvSpPr>
          <p:cNvPr id="2458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219200"/>
            <a:ext cx="8839200" cy="53340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000">
                <a:latin typeface="Tahoma" charset="0"/>
              </a:rPr>
              <a:t>Covariance is similar to correlation</a:t>
            </a:r>
          </a:p>
          <a:p>
            <a:pPr>
              <a:lnSpc>
                <a:spcPct val="110000"/>
              </a:lnSpc>
            </a:pPr>
            <a:endParaRPr lang="en-US" sz="1800">
              <a:latin typeface="Tahoma" charset="0"/>
            </a:endParaRPr>
          </a:p>
          <a:p>
            <a:pPr>
              <a:lnSpc>
                <a:spcPct val="110000"/>
              </a:lnSpc>
            </a:pPr>
            <a:endParaRPr lang="en-US" sz="1800">
              <a:latin typeface="Tahoma" charset="0"/>
            </a:endParaRPr>
          </a:p>
          <a:p>
            <a:pPr>
              <a:lnSpc>
                <a:spcPct val="110000"/>
              </a:lnSpc>
            </a:pPr>
            <a:endParaRPr lang="en-US" sz="1800">
              <a:latin typeface="Tahoma" charset="0"/>
            </a:endParaRPr>
          </a:p>
          <a:p>
            <a:pPr>
              <a:lnSpc>
                <a:spcPct val="110000"/>
              </a:lnSpc>
            </a:pPr>
            <a:endParaRPr lang="en-US" sz="1800">
              <a:latin typeface="Tahoma" charset="0"/>
            </a:endParaRPr>
          </a:p>
          <a:p>
            <a:pPr lvl="1">
              <a:lnSpc>
                <a:spcPct val="110000"/>
              </a:lnSpc>
              <a:buFont typeface="Wingdings" charset="0"/>
              <a:buNone/>
            </a:pPr>
            <a:r>
              <a:rPr lang="en-US" sz="2000">
                <a:latin typeface="Tahoma" charset="0"/>
              </a:rPr>
              <a:t>where n is the number of tuples,      and      are the respective mean or </a:t>
            </a:r>
            <a:r>
              <a:rPr lang="en-US" sz="2000" b="1">
                <a:latin typeface="Tahoma" charset="0"/>
              </a:rPr>
              <a:t>expected values</a:t>
            </a:r>
            <a:r>
              <a:rPr lang="en-US" sz="2000">
                <a:latin typeface="Tahoma" charset="0"/>
              </a:rPr>
              <a:t> of A and B, </a:t>
            </a:r>
            <a:r>
              <a:rPr lang="el-GR" sz="2000">
                <a:latin typeface="Tahoma" charset="0"/>
              </a:rPr>
              <a:t>σ</a:t>
            </a:r>
            <a:r>
              <a:rPr lang="en-US" sz="2000" baseline="-25000">
                <a:latin typeface="Tahoma" charset="0"/>
              </a:rPr>
              <a:t>A </a:t>
            </a:r>
            <a:r>
              <a:rPr lang="en-US" sz="2000">
                <a:latin typeface="Tahoma" charset="0"/>
              </a:rPr>
              <a:t>and </a:t>
            </a:r>
            <a:r>
              <a:rPr lang="el-GR" sz="2000">
                <a:latin typeface="Tahoma" charset="0"/>
              </a:rPr>
              <a:t>σ</a:t>
            </a:r>
            <a:r>
              <a:rPr lang="en-US" sz="2000" baseline="-25000">
                <a:latin typeface="Tahoma" charset="0"/>
              </a:rPr>
              <a:t>B </a:t>
            </a:r>
            <a:r>
              <a:rPr lang="en-US" sz="2000">
                <a:latin typeface="Tahoma" charset="0"/>
              </a:rPr>
              <a:t>are the respective standard deviation of A and B.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Tahoma" charset="0"/>
              </a:rPr>
              <a:t>Positive covariance</a:t>
            </a:r>
            <a:r>
              <a:rPr lang="en-US" sz="2000">
                <a:latin typeface="Tahoma" charset="0"/>
              </a:rPr>
              <a:t>: If Cov</a:t>
            </a:r>
            <a:r>
              <a:rPr lang="en-US" sz="2000" baseline="-25000">
                <a:latin typeface="Tahoma" charset="0"/>
              </a:rPr>
              <a:t>A,B </a:t>
            </a:r>
            <a:r>
              <a:rPr lang="en-US" sz="2000">
                <a:latin typeface="Tahoma" charset="0"/>
              </a:rPr>
              <a:t>&gt; 0, then A and B both tend to be larger than their expected values.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Tahoma" charset="0"/>
              </a:rPr>
              <a:t>Negative covariance</a:t>
            </a:r>
            <a:r>
              <a:rPr lang="en-US" sz="2000">
                <a:latin typeface="Tahoma" charset="0"/>
              </a:rPr>
              <a:t>: If Cov</a:t>
            </a:r>
            <a:r>
              <a:rPr lang="en-US" sz="2000" baseline="-25000">
                <a:latin typeface="Tahoma" charset="0"/>
              </a:rPr>
              <a:t>A,B </a:t>
            </a:r>
            <a:r>
              <a:rPr lang="en-US" sz="2000">
                <a:latin typeface="Tahoma" charset="0"/>
              </a:rPr>
              <a:t>&lt; 0 then if A is larger than its expected value, B is likely to be smaller than its expected value.</a:t>
            </a:r>
          </a:p>
          <a:p>
            <a:pPr>
              <a:lnSpc>
                <a:spcPct val="80000"/>
              </a:lnSpc>
            </a:pPr>
            <a:r>
              <a:rPr lang="en-US" sz="2000" b="1">
                <a:latin typeface="Tahoma" charset="0"/>
              </a:rPr>
              <a:t>Independence</a:t>
            </a:r>
            <a:r>
              <a:rPr lang="en-US" sz="2000">
                <a:latin typeface="Tahoma" charset="0"/>
              </a:rPr>
              <a:t>: Cov</a:t>
            </a:r>
            <a:r>
              <a:rPr lang="en-US" sz="2000" baseline="-25000">
                <a:latin typeface="Tahoma" charset="0"/>
              </a:rPr>
              <a:t>A,B</a:t>
            </a:r>
            <a:r>
              <a:rPr lang="en-US" sz="2000">
                <a:latin typeface="Tahoma" charset="0"/>
              </a:rPr>
              <a:t> = 0 but the converse is not true:</a:t>
            </a:r>
          </a:p>
          <a:p>
            <a:pPr lvl="1"/>
            <a:r>
              <a:rPr lang="en-US" sz="1800">
                <a:latin typeface="Tahoma" charset="0"/>
              </a:rPr>
              <a:t>Some pairs of random variables may have a covariance of 0 but are not independent. Only under some additional assumptions (e.g., the data follow multivariate normal distributions) does a covariance of 0 imply independence</a:t>
            </a:r>
          </a:p>
        </p:txBody>
      </p:sp>
      <p:graphicFrame>
        <p:nvGraphicFramePr>
          <p:cNvPr id="24583" name="Object 13"/>
          <p:cNvGraphicFramePr>
            <a:graphicFrameLocks noChangeAspect="1"/>
          </p:cNvGraphicFramePr>
          <p:nvPr/>
        </p:nvGraphicFramePr>
        <p:xfrm>
          <a:off x="4657725" y="3124200"/>
          <a:ext cx="255588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22" name="Equation" r:id="rId6" imgW="152268" imgH="203024" progId="Equation.3">
                  <p:embed/>
                </p:oleObj>
              </mc:Choice>
              <mc:Fallback>
                <p:oleObj name="Equation" r:id="rId6" imgW="152268" imgH="2030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7725" y="3124200"/>
                        <a:ext cx="255588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4" name="Object 14"/>
          <p:cNvGraphicFramePr>
            <a:graphicFrameLocks noChangeAspect="1"/>
          </p:cNvGraphicFramePr>
          <p:nvPr/>
        </p:nvGraphicFramePr>
        <p:xfrm>
          <a:off x="5486400" y="3113088"/>
          <a:ext cx="29527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23" name="Equation" r:id="rId8" imgW="152268" imgH="203024" progId="Equation.3">
                  <p:embed/>
                </p:oleObj>
              </mc:Choice>
              <mc:Fallback>
                <p:oleObj name="Equation" r:id="rId8" imgW="152268" imgH="2030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3113088"/>
                        <a:ext cx="29527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5" name="TextBox 2"/>
          <p:cNvSpPr txBox="1">
            <a:spLocks noChangeArrowheads="1"/>
          </p:cNvSpPr>
          <p:nvPr/>
        </p:nvSpPr>
        <p:spPr bwMode="auto">
          <a:xfrm>
            <a:off x="569913" y="2439988"/>
            <a:ext cx="2746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/>
              <a:t>Correlation coefficient:</a:t>
            </a:r>
          </a:p>
        </p:txBody>
      </p:sp>
    </p:spTree>
    <p:extLst>
      <p:ext uri="{BB962C8B-B14F-4D97-AF65-F5344CB8AC3E}">
        <p14:creationId xmlns:p14="http://schemas.microsoft.com/office/powerpoint/2010/main" val="40199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85863"/>
            <a:ext cx="67056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erlin Sans FB Demi" charset="0"/>
              </a:rPr>
              <a:t>Co</a:t>
            </a:r>
            <a:r>
              <a:rPr lang="en-US" dirty="0">
                <a:latin typeface="Berlin Sans FB Demi" charset="0"/>
              </a:rPr>
              <a:t>v</a:t>
            </a:r>
            <a:r>
              <a:rPr lang="en-US" dirty="0" smtClean="0">
                <a:latin typeface="Berlin Sans FB Demi" charset="0"/>
              </a:rPr>
              <a:t>ariance</a:t>
            </a:r>
            <a:r>
              <a:rPr lang="en-US" dirty="0">
                <a:latin typeface="Berlin Sans FB Demi" charset="0"/>
              </a:rPr>
              <a:t>: An 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066800"/>
            <a:ext cx="8534400" cy="5486400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US" sz="2000">
              <a:latin typeface="Tahoma" charset="0"/>
            </a:endParaRPr>
          </a:p>
          <a:p>
            <a:pPr>
              <a:lnSpc>
                <a:spcPct val="150000"/>
              </a:lnSpc>
            </a:pPr>
            <a:r>
              <a:rPr lang="en-US" sz="2000">
                <a:latin typeface="Tahoma" charset="0"/>
              </a:rPr>
              <a:t>It can be simplified in computation as</a:t>
            </a:r>
          </a:p>
          <a:p>
            <a:pPr>
              <a:lnSpc>
                <a:spcPct val="150000"/>
              </a:lnSpc>
            </a:pPr>
            <a:endParaRPr lang="en-US" sz="2000">
              <a:latin typeface="Tahoma" charset="0"/>
            </a:endParaRPr>
          </a:p>
          <a:p>
            <a:pPr>
              <a:lnSpc>
                <a:spcPct val="150000"/>
              </a:lnSpc>
            </a:pPr>
            <a:r>
              <a:rPr lang="en-US" sz="2000">
                <a:latin typeface="Tahoma" charset="0"/>
              </a:rPr>
              <a:t>Suppose two stocks A and B have the following values in one week:  (2, 5), (3, 8), (5, 10), (4, 11), (6, 14). 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ahoma" charset="0"/>
              </a:rPr>
              <a:t>Question:  If the stocks are affected by the same industry trends, will their prices rise or fall together?</a:t>
            </a:r>
          </a:p>
          <a:p>
            <a:pPr lvl="1">
              <a:lnSpc>
                <a:spcPct val="150000"/>
              </a:lnSpc>
            </a:pPr>
            <a:r>
              <a:rPr lang="en-US" sz="2000">
                <a:latin typeface="Tahoma" charset="0"/>
              </a:rPr>
              <a:t>E(A) = (2 + 3 + 5 + 4 + 6)/ 5 = 20/5 = 4</a:t>
            </a:r>
          </a:p>
          <a:p>
            <a:pPr lvl="1">
              <a:lnSpc>
                <a:spcPct val="150000"/>
              </a:lnSpc>
            </a:pPr>
            <a:r>
              <a:rPr lang="en-US" sz="2000">
                <a:latin typeface="Tahoma" charset="0"/>
              </a:rPr>
              <a:t>E(B) = (5 + 8 + 10 + 11 + 14) /5 = 48/5 = 9.6</a:t>
            </a:r>
          </a:p>
          <a:p>
            <a:pPr lvl="1">
              <a:lnSpc>
                <a:spcPct val="150000"/>
              </a:lnSpc>
            </a:pPr>
            <a:r>
              <a:rPr lang="en-US" sz="2000">
                <a:latin typeface="Tahoma" charset="0"/>
              </a:rPr>
              <a:t>Cov(A,B) = (2×5+3×8+5×10+4×11+6×14)/5 − 4 × 9.6 = 4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ahoma" charset="0"/>
              </a:rPr>
              <a:t>Thus, A and B rise together since Cov(A, B) &gt; 0.</a:t>
            </a:r>
          </a:p>
        </p:txBody>
      </p:sp>
      <p:pic>
        <p:nvPicPr>
          <p:cNvPr id="2560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133600"/>
            <a:ext cx="42672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952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061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2B998376-F14E-5B4B-92B3-BE923EF56D57}" type="slidenum">
              <a:rPr lang="en-US" sz="1200"/>
              <a:pPr eaLnBrk="1" hangingPunct="1"/>
              <a:t>37</a:t>
            </a:fld>
            <a:endParaRPr lang="en-US" sz="120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685800"/>
          </a:xfrm>
        </p:spPr>
        <p:txBody>
          <a:bodyPr/>
          <a:lstStyle/>
          <a:p>
            <a:pPr eaLnBrk="1" hangingPunct="1"/>
            <a:r>
              <a:rPr lang="en-US" sz="3200">
                <a:latin typeface="Berlin Sans FB Demi" charset="0"/>
              </a:rPr>
              <a:t>Major Tasks in Data Preprocessing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305800" cy="51054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ahoma" charset="0"/>
              </a:rPr>
              <a:t>Data cleaning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ahoma" charset="0"/>
              </a:rPr>
              <a:t>Fill in missing values, smooth noisy data, identify or remove outliers, and resolve inconsistencies</a:t>
            </a:r>
          </a:p>
          <a:p>
            <a:pPr eaLnBrk="1" hangingPunct="1">
              <a:lnSpc>
                <a:spcPct val="120000"/>
              </a:lnSpc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ahoma" charset="0"/>
              </a:rPr>
              <a:t>Data integration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ahoma" charset="0"/>
              </a:rPr>
              <a:t>Integration of multiple databases, data cubes, or files</a:t>
            </a:r>
          </a:p>
          <a:p>
            <a:pPr eaLnBrk="1" hangingPunct="1">
              <a:lnSpc>
                <a:spcPct val="120000"/>
              </a:lnSpc>
            </a:pPr>
            <a:r>
              <a:rPr lang="en-US" sz="2000" b="1" dirty="0">
                <a:latin typeface="Tahoma" charset="0"/>
              </a:rPr>
              <a:t>Data reduction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>
                <a:latin typeface="Tahoma" charset="0"/>
              </a:rPr>
              <a:t>Dimensionality reduction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 err="1">
                <a:latin typeface="Tahoma" charset="0"/>
              </a:rPr>
              <a:t>Numerosity</a:t>
            </a:r>
            <a:r>
              <a:rPr lang="en-US" sz="2000" dirty="0">
                <a:latin typeface="Tahoma" charset="0"/>
              </a:rPr>
              <a:t> reduction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>
                <a:latin typeface="Tahoma" charset="0"/>
              </a:rPr>
              <a:t>Data compression</a:t>
            </a:r>
          </a:p>
          <a:p>
            <a:pPr eaLnBrk="1" hangingPunct="1">
              <a:lnSpc>
                <a:spcPct val="120000"/>
              </a:lnSpc>
            </a:pPr>
            <a:r>
              <a:rPr lang="en-US" sz="2000" b="1" dirty="0">
                <a:solidFill>
                  <a:srgbClr val="7F7F7F"/>
                </a:solidFill>
                <a:latin typeface="Tahoma" charset="0"/>
              </a:rPr>
              <a:t>Data transformation and data discretization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>
                <a:solidFill>
                  <a:srgbClr val="7F7F7F"/>
                </a:solidFill>
                <a:latin typeface="Tahoma" charset="0"/>
              </a:rPr>
              <a:t>Normalization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>
                <a:solidFill>
                  <a:srgbClr val="7F7F7F"/>
                </a:solidFill>
                <a:latin typeface="Tahoma" charset="0"/>
              </a:rPr>
              <a:t>Concept hierarchy generation</a:t>
            </a:r>
          </a:p>
        </p:txBody>
      </p:sp>
    </p:spTree>
    <p:extLst>
      <p:ext uri="{BB962C8B-B14F-4D97-AF65-F5344CB8AC3E}">
        <p14:creationId xmlns:p14="http://schemas.microsoft.com/office/powerpoint/2010/main" val="34895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061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3E007D39-929C-4648-A771-C9503AE2C5EF}" type="slidenum">
              <a:rPr lang="en-US" sz="1200"/>
              <a:pPr eaLnBrk="1" hangingPunct="1"/>
              <a:t>38</a:t>
            </a:fld>
            <a:endParaRPr lang="en-US" sz="1200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228600"/>
            <a:ext cx="6248400" cy="685800"/>
          </a:xfrm>
        </p:spPr>
        <p:txBody>
          <a:bodyPr/>
          <a:lstStyle/>
          <a:p>
            <a:pPr eaLnBrk="1" hangingPunct="1"/>
            <a:r>
              <a:rPr lang="en-US" sz="3200">
                <a:latin typeface="Berlin Sans FB Demi" charset="0"/>
              </a:rPr>
              <a:t>Data Reduction Strategies</a:t>
            </a:r>
            <a:endParaRPr lang="en-US">
              <a:latin typeface="Berlin Sans FB Demi" charset="0"/>
            </a:endParaRP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10600" cy="5410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b="1" dirty="0">
                <a:latin typeface="Tahoma" charset="0"/>
              </a:rPr>
              <a:t>Data reduction</a:t>
            </a:r>
            <a:r>
              <a:rPr lang="en-US" sz="2000" dirty="0">
                <a:latin typeface="Tahoma" charset="0"/>
              </a:rPr>
              <a:t>: Obtain a reduced representation of the data set that is much smaller in volume but yet produces the same (or almost the same) analytical results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Tahoma" charset="0"/>
              </a:rPr>
              <a:t>Why data reduction? </a:t>
            </a:r>
            <a:r>
              <a:rPr lang="en-US" sz="2000" dirty="0">
                <a:latin typeface="Tahoma" charset="0"/>
                <a:cs typeface="Tahoma" charset="0"/>
              </a:rPr>
              <a:t>— </a:t>
            </a:r>
            <a:r>
              <a:rPr lang="en-US" sz="2000" dirty="0">
                <a:latin typeface="Tahoma" charset="0"/>
              </a:rPr>
              <a:t>A database/data warehouse may store terabytes of data.  Complex data analysis may take a very long time to run on the complete data set</a:t>
            </a:r>
            <a:r>
              <a:rPr lang="en-US" sz="2000" dirty="0" smtClean="0">
                <a:latin typeface="Tahoma" charset="0"/>
              </a:rPr>
              <a:t>. Also we might want to understand underlying similarities.</a:t>
            </a:r>
            <a:endParaRPr lang="en-US" sz="2000" dirty="0">
              <a:latin typeface="Tahoma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Tahoma" charset="0"/>
              </a:rPr>
              <a:t>Data reduction strategies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hlink"/>
                </a:solidFill>
                <a:latin typeface="Tahoma" charset="0"/>
              </a:rPr>
              <a:t>Dimensionality reduction</a:t>
            </a:r>
            <a:r>
              <a:rPr lang="en-US" sz="2000" dirty="0">
                <a:solidFill>
                  <a:schemeClr val="folHlink"/>
                </a:solidFill>
                <a:latin typeface="Tahoma" charset="0"/>
              </a:rPr>
              <a:t>, </a:t>
            </a:r>
            <a:r>
              <a:rPr lang="en-US" sz="2000" dirty="0">
                <a:latin typeface="Tahoma" charset="0"/>
              </a:rPr>
              <a:t>e.g.,</a:t>
            </a:r>
            <a:r>
              <a:rPr lang="en-US" sz="2000" dirty="0">
                <a:solidFill>
                  <a:schemeClr val="folHlink"/>
                </a:solidFill>
                <a:latin typeface="Tahoma" charset="0"/>
              </a:rPr>
              <a:t> </a:t>
            </a:r>
            <a:r>
              <a:rPr lang="en-US" sz="2000" dirty="0">
                <a:latin typeface="Tahoma" charset="0"/>
              </a:rPr>
              <a:t>remove unimportant attributes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folHlink"/>
                </a:solidFill>
                <a:latin typeface="Tahoma" charset="0"/>
              </a:rPr>
              <a:t>Wavelet transforms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folHlink"/>
                </a:solidFill>
                <a:latin typeface="Tahoma" charset="0"/>
              </a:rPr>
              <a:t>Principal Components Analysis (PCA)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folHlink"/>
                </a:solidFill>
                <a:latin typeface="Tahoma" charset="0"/>
              </a:rPr>
              <a:t>Feature subset selection, feature creation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err="1">
                <a:solidFill>
                  <a:schemeClr val="hlink"/>
                </a:solidFill>
                <a:latin typeface="Tahoma" charset="0"/>
              </a:rPr>
              <a:t>Numerosity</a:t>
            </a:r>
            <a:r>
              <a:rPr lang="en-US" sz="2000" dirty="0">
                <a:solidFill>
                  <a:schemeClr val="hlink"/>
                </a:solidFill>
                <a:latin typeface="Tahoma" charset="0"/>
              </a:rPr>
              <a:t> reduction</a:t>
            </a:r>
            <a:r>
              <a:rPr lang="en-US" sz="2000" dirty="0">
                <a:solidFill>
                  <a:schemeClr val="folHlink"/>
                </a:solidFill>
                <a:latin typeface="Tahoma" charset="0"/>
              </a:rPr>
              <a:t> (some simply call it: Data Reduction)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folHlink"/>
                </a:solidFill>
                <a:latin typeface="Tahoma" charset="0"/>
              </a:rPr>
              <a:t>Regression and Log-Linear Models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folHlink"/>
                </a:solidFill>
                <a:latin typeface="Tahoma" charset="0"/>
              </a:rPr>
              <a:t>Histograms, clustering, sampling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folHlink"/>
                </a:solidFill>
                <a:latin typeface="Tahoma" charset="0"/>
              </a:rPr>
              <a:t>Data cube aggregation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hlink"/>
                </a:solidFill>
                <a:latin typeface="Tahoma" charset="0"/>
              </a:rPr>
              <a:t>Data compression</a:t>
            </a:r>
          </a:p>
        </p:txBody>
      </p:sp>
    </p:spTree>
    <p:extLst>
      <p:ext uri="{BB962C8B-B14F-4D97-AF65-F5344CB8AC3E}">
        <p14:creationId xmlns:p14="http://schemas.microsoft.com/office/powerpoint/2010/main" val="249634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061"/>
          <p:cNvSpPr>
            <a:spLocks noGrp="1" noChangeArrowheads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9C902CE-5AF7-3440-A78F-3AFB430C80E3}" type="slidenum">
              <a:rPr lang="en-US" sz="1200"/>
              <a:pPr eaLnBrk="1" hangingPunct="1"/>
              <a:t>39</a:t>
            </a:fld>
            <a:endParaRPr lang="en-US" sz="120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9220200" cy="609600"/>
          </a:xfrm>
        </p:spPr>
        <p:txBody>
          <a:bodyPr/>
          <a:lstStyle/>
          <a:p>
            <a:pPr eaLnBrk="1" hangingPunct="1"/>
            <a:r>
              <a:rPr lang="en-US">
                <a:latin typeface="Berlin Sans FB Demi" charset="0"/>
              </a:rPr>
              <a:t>Data Reduction 1: Dimensionality Reduction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295400"/>
            <a:ext cx="8534400" cy="51816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1800" b="1">
                <a:latin typeface="Tahoma" charset="0"/>
              </a:rPr>
              <a:t>Curse of dimensionality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800">
                <a:latin typeface="Tahoma" charset="0"/>
              </a:rPr>
              <a:t>When dimensionality increases, data becomes increasingly sparse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800">
                <a:latin typeface="Tahoma" charset="0"/>
              </a:rPr>
              <a:t>Density and distance between points, which is critical to clustering, outlier analysis, becomes less meaningful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800">
                <a:latin typeface="Tahoma" charset="0"/>
              </a:rPr>
              <a:t>The possible combinations of subspaces will grow exponentially</a:t>
            </a:r>
          </a:p>
          <a:p>
            <a:pPr eaLnBrk="1" hangingPunct="1">
              <a:lnSpc>
                <a:spcPct val="110000"/>
              </a:lnSpc>
            </a:pPr>
            <a:r>
              <a:rPr lang="en-US" sz="1800" b="1">
                <a:latin typeface="Tahoma" charset="0"/>
              </a:rPr>
              <a:t>Dimensionality reduction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800">
                <a:latin typeface="Tahoma" charset="0"/>
              </a:rPr>
              <a:t>Avoid the curse of dimensionality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800">
                <a:latin typeface="Tahoma" charset="0"/>
              </a:rPr>
              <a:t>Help eliminate irrelevant features and reduce noise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800">
                <a:latin typeface="Tahoma" charset="0"/>
              </a:rPr>
              <a:t>Reduce time and space required in data mining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800">
                <a:latin typeface="Tahoma" charset="0"/>
              </a:rPr>
              <a:t>Allow easier visualization</a:t>
            </a:r>
          </a:p>
          <a:p>
            <a:pPr eaLnBrk="1" hangingPunct="1">
              <a:lnSpc>
                <a:spcPct val="110000"/>
              </a:lnSpc>
            </a:pPr>
            <a:r>
              <a:rPr lang="en-US" sz="1800" b="1">
                <a:latin typeface="Tahoma" charset="0"/>
              </a:rPr>
              <a:t>Dimensionality reduction techniques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800">
                <a:latin typeface="Tahoma" charset="0"/>
              </a:rPr>
              <a:t>Wavelet transforms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800">
                <a:latin typeface="Tahoma" charset="0"/>
              </a:rPr>
              <a:t>Principal Component Analysis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800">
                <a:latin typeface="Tahoma" charset="0"/>
              </a:rPr>
              <a:t>Supervised and nonlinear techniques (e.g., feature selection)</a:t>
            </a:r>
          </a:p>
        </p:txBody>
      </p:sp>
    </p:spTree>
    <p:extLst>
      <p:ext uri="{BB962C8B-B14F-4D97-AF65-F5344CB8AC3E}">
        <p14:creationId xmlns:p14="http://schemas.microsoft.com/office/powerpoint/2010/main" val="201003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3652"/>
          </a:xfrm>
        </p:spPr>
        <p:txBody>
          <a:bodyPr>
            <a:normAutofit/>
          </a:bodyPr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2514"/>
            <a:ext cx="8229600" cy="499364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Intro </a:t>
            </a:r>
            <a:r>
              <a:rPr lang="en-US" sz="2800" dirty="0"/>
              <a:t>to R: Basic </a:t>
            </a:r>
            <a:r>
              <a:rPr lang="en-US" sz="2800" dirty="0" smtClean="0"/>
              <a:t>Commands, Graphics, </a:t>
            </a:r>
            <a:r>
              <a:rPr lang="en-US" sz="2800" dirty="0"/>
              <a:t>Indexing Loading </a:t>
            </a:r>
            <a:r>
              <a:rPr lang="en-US" sz="2800" dirty="0" smtClean="0"/>
              <a:t>Data, </a:t>
            </a:r>
            <a:r>
              <a:rPr lang="en-US" sz="2800" dirty="0"/>
              <a:t>Additional Graphical and Numerical Summaries </a:t>
            </a:r>
            <a:endParaRPr lang="en-US" sz="2800" dirty="0" smtClean="0">
              <a:solidFill>
                <a:srgbClr val="000000"/>
              </a:solidFill>
              <a:latin typeface="Arial"/>
              <a:ea typeface="Lucida Grande"/>
              <a:cs typeface="Arial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Arial"/>
                <a:ea typeface="Lucida Grande"/>
                <a:cs typeface="Arial"/>
              </a:rPr>
              <a:t>Types of Data</a:t>
            </a:r>
          </a:p>
          <a:p>
            <a:r>
              <a:rPr lang="en-US" sz="2800" dirty="0" smtClean="0">
                <a:solidFill>
                  <a:srgbClr val="000000"/>
                </a:solidFill>
                <a:latin typeface="Arial"/>
                <a:ea typeface="Lucida Grande"/>
                <a:cs typeface="Arial"/>
              </a:rPr>
              <a:t>Data 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Lucida Grande"/>
                <a:cs typeface="Arial"/>
              </a:rPr>
              <a:t>cleaning, sampling, </a:t>
            </a:r>
            <a:r>
              <a:rPr lang="en-US" sz="2800" dirty="0" smtClean="0">
                <a:solidFill>
                  <a:srgbClr val="000000"/>
                </a:solidFill>
                <a:latin typeface="Arial"/>
                <a:ea typeface="Lucida Grande"/>
                <a:cs typeface="Arial"/>
              </a:rPr>
              <a:t>processing</a:t>
            </a:r>
            <a:endParaRPr lang="en-US" sz="2800" dirty="0">
              <a:solidFill>
                <a:srgbClr val="000000"/>
              </a:solidFill>
              <a:latin typeface="Arial"/>
              <a:ea typeface="Lucida Grande"/>
              <a:cs typeface="Arial"/>
            </a:endParaRPr>
          </a:p>
          <a:p>
            <a:r>
              <a:rPr lang="en-US" dirty="0">
                <a:solidFill>
                  <a:srgbClr val="000000"/>
                </a:solidFill>
                <a:ea typeface="Lucida Grande"/>
              </a:rPr>
              <a:t>Getting Data + APIs </a:t>
            </a:r>
            <a:endParaRPr lang="en-US" sz="2800" dirty="0" smtClean="0">
              <a:solidFill>
                <a:srgbClr val="000000"/>
              </a:solidFill>
              <a:latin typeface="Arial"/>
              <a:ea typeface="Lucida Grande"/>
              <a:cs typeface="Arial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Arial"/>
                <a:ea typeface="Lucida Grande"/>
                <a:cs typeface="Arial"/>
              </a:rPr>
              <a:t>Assignment 1 out</a:t>
            </a:r>
            <a:endParaRPr lang="en-US" sz="2400" dirty="0" smtClean="0">
              <a:latin typeface="Arial"/>
              <a:cs typeface="Arial"/>
            </a:endParaRPr>
          </a:p>
          <a:p>
            <a:endParaRPr lang="en-US" sz="2400" dirty="0" smtClean="0"/>
          </a:p>
        </p:txBody>
      </p:sp>
      <p:sp>
        <p:nvSpPr>
          <p:cNvPr id="4" name="AutoShape 2" descr="data:image/jpeg;base64,/9j/4AAQSkZJRgABAQAAAQABAAD/2wCEAAkGBxQTEhUTExQWFhUXGR8aFxgYGB4fHhsgICEcHiEfIh8cHSggHhwlHiAdITEhJikrLi4uICAzODMsOCguLi0BCgoKDg0OGxAQGywkICQsNDItLywsLCwsLCwsLCwsLCwsLCwsLCwsLDQsLCwsNCwsLCwsLCwsLCwsLCwsLDQsLP/AABEIANQA7gMBIgACEQEDEQH/xAAbAAACAwEBAQAAAAAAAAAAAAAEBQIDBgABB//EAEAQAAIBAgQEBAQEBQMCBQUAAAECEQMhAAQSMQUiQVETYXGBBjKRoUKxwfAUI1LR4TNi8XKCBxUkkqIWQ7LC4v/EABkBAAMBAQEAAAAAAAAAAAAAAAECAwQABf/EAC4RAAICAQMDAgUEAgMAAAAAAAABAhEhAxIxIkFRYXEEMoGxwaHR8PETkTNCgv/aAAwDAQACEQMRAD8Aa/ENc+MhRg1MDVoIIkg3AHbzwo/jDSr1HSCFgaWuDO49Z/LA1TPM+4uDqEC0E7faPcYrz2V0FmEQSbTPMfQ3k/fGD1XuZJTblZb8NZojM5rMEDSJJI+UaieWB3No7Yop5wFmqLuJ5Y+WIj64UZTNCkSpGksdUyYYGCFa8DafWcW5vNEVAwkKSuryvE7eWETxXgV5R3xBoFYik+oQGHlqAJX1G/2xJswfACjqAzQPSPzGJZtaTt4qjUwAliNKsT+Ykb7YCFWXZesXHS5GLzjSaTOnyECtDK4NyBB6jTEH6/lgrjjlnLldOtSht+L/AFFPuD9jj3h9ELTIZTB1KDpgG4bVJ68vTATAuWE2azHsRBU/vscCUUluKtbUPOCnxaa1AwVheALgqIHuZBwp4hVYHxZOpdOodw2omfcDFzZk0wFQCTTDEd2B2/8AaF+mLDmCtNkYLDhZnpvP2I+mOje633DLrSb9SvOPrTwwoLlgy2uR2Ees+2Dc7ppU2opckRUb8kHlNz3PtjqdMUU1G739lmb+1z9MA8pV2Eyxne3f6/2w0pVGzMnaL8oUqoFabRJxAWqjVvMERG/LI/27R3tjzhKxDdDf/H1OCeIUaahjDF5OxGkDeAd9x0+mHjTdDxTdgNVxN/lIKsPTr7fpjqVOGC/iAv2Mk38v84H1ByY/ELjrJ6+2L6wbwp/EOU+YJsf33wlXGv5QtdgmnmosNLMPltN/b+rHtHP62dGTS1509D1EbYDy9AqpYljqtpXaQQYJOxjy74P4hUpeMCJ1aeUCACsdgJ77noMGUXsKbFtB8tlfDcqy/wAuqZUH5mEGQImN5v2OE/FVRXdURtG6ixYYf/8AmKlVnpa4AOrpJuT5QcVnKUXZgywQILajed5v+WLRb3jWlKxLkswG0CG3Iv0iN4sNxg7NOfCQyoZKhTeTBJIFupNox2ZyNOkumleTJkzvH0th9wrIaqBNVQjh9Qgww0jUpJJ+nr1wzoNJuxRlOKKNQLsNBhtOxB3kEXAMDE6lCk7TRZVLCIK8pPcRsfTHnGKgdqOrnY0vCgX0g9IHcwxJwHwvIP4eqmwBHSwA8z2H3wINLAa25i6GXCQ9KoxqQQAZVTvufe4mMPsrS8Wial1SN4kki+kCRLRbt3wHwCgKgKVW1wyliDytptfrJkjpIGGGdzmmq1GAq0wAFXYarnbr3xn1mrvwS1HuyzJ8TOpyEUqsAsJk+56n0j0xbwxKTAoabOmpZBbeSAbDp3GL83wiXqVLwNAABjfVP5YGyTlagJ5dRjQCCLHqe+2KLpW45NIhWKh3RRpVRpFrW7dzgKrmtJshqRaJj3wTxCuWZvUgYJ4bwerUsikmJsJMdfvhlkV82XqwAB3lQT5EjHuSrgkoeu3r+7+uB6eZpiAFJHUk2ufLzxXnxznoduvscYdSTg90eO4GiFegF1UyNWsCR1MEkR2NwZ9cTztJoWpHMFAM/KTEFTG+31jF9ImopbTNYQhsOa4kjzi3vi7xECkESopF4J2Mfb5p9cVl8uBstWVZ59VBf6QCCDv3ufy74S0qbAqSvzCQT2/thll6olQV1JUs3YjuYvO1x288G8by4QfywwpkSwY99lHkO1yZGKJKWSuJ+9A1Oo/gEMVMDlhjIE3kE27wPLAlEAg6l6EH9D7TgdqRFO8nSZgen+Rj1TZAuq91JgAX2Mkfr54elIErkXeGrMh5lhhOxtYnt0wa9MCoXY6l/ADte/2xFlELr5GINp5Zkz5g+tr9N8VZeoGqQRBUSFPTpcYjKW11/FnP4FeMIvzVfWIvLSotPUSfeRgbhUgtQJlCSUbzx2azUsGtKmB0Hn9cUqY0lZYbgxEXjfuDhW1V1/QrjgJylqoQiLqsdrX++HhpU69qjMgpDTqmRaTsBqgbdd8LMjSFWuj2Cm7A7SIBH/d+p7YeZ3LqHFKmmnx+gNgol2g9bACeseeDpXGLvyU01izNcdyWir4FMq3h/wCpUC7loIAsCAojtufaWXRgdL7MpEzY/wCR54a5TL6qtY96j/TUY+0YZVciGXTsf1/fXGh7ZS9TXqfDXAx+azhpKKpG8ow7kT9jgzJU0qIlRRDAsGBJJuLAHqLn0xPM/DrOKisGAcfMxGkMu0A3kdYkGcVjKV6K/wAywZlAddMdIuvyz2sTGGlG4UQUHtpoA4dnHNZUIgGxDAaQQTaYubd8MswiCowLsihjJIOwub9f+MEca4kv8OtNwCBYATyEm7THNJ88Knr6zqktYiJt/gwRgtBnFLqRDMZulUdvCJg7Fo6dbXxpqtsutNU1vphmHUgCwG8dI8sIuE8GCNTaqNCKpIBmXDMSp2+W4F8NOCfPU1gk8xYEwebpbZjv5SMLK6Fnauu4bw7hSlEYs+osrQdrX7Wgdt8IuJ5OuajqJ0aiFVR9/wBMaqpXVfDBZ2qaioNoiJM99t8JOK8SYGoZIWTa3MRO0Db1/TCT1NiYdTmvQYcGpBEIvyqWYgTJ/e2Kc8h8dTpgMhk9zcyfPbAfAs8XpKNqjsxEtaBAt0EbYe5aslQMFYOUMEx3vaenQemEjCtN3lvn3JuFQJLQpvQJdiq2LECbwRfrF+n1wkr8KKMrIP5ZlgYA28gbGcOKN6TUyYBBX9/bCTwlppUqeISiU5LsZJLNpUQNjH5YGjUtJIOmt0TOHMlqpU2djF7RFzv+7Y3H/h9RquZ5WHh2nV/VFiu4sd+3njGvl0Wpra6uJUyZPex/Xvj6PwuiEoqp1USnL4diDudQj85O/TbF9WSjArKO0yuZ4cjU6hWRUQ6o7qTG3kQTPYjC6ll3flfc/K4gxaeaOkz54aZUhcy9SfnprCxcyD1H+5evfFDnTXNMECb2PS59jY29MRtVVYayZXYNm8uaUMGU6G0uoa8wCTtsQd/I4sJNSCFgNShgRciVn8iMMDV5SWUEAEkMIYAeY3xTSoUjBDMskMA0xHkRcDbpguNcHbtuaE3DpR2y7go1IgxuCDBiZI2YYur19ZqIzQGJKt/STsQOtot2wbxfhyUnVqZkNudz7+WFuaputRmKnTpEKBdbCT5CBgN9Tj4HilKVoq4rmUoKFZtTsZ0KNwepJ/QYCKErTWCD/SZMXP8AjDHLZanWA1gFhADbMPxaZ7Xgj37xochX0u7iDyqApiNYnSLje5Hv5YaMkntopBpOmJM0ni0rE66YhpW7AD/8sWZRUqR0fRAYi+mRv9sX8QyjZdg6MGOnUdRW/ccuw+4vvi6qyowqA8jiLeXQDpcD9jENSHNkXGsAXGOGPppimvpqIgmbi1+o3gYLya1Go/zgSxYSFi66ZGkTAuG6flj3P5ctoIaApsLwZBiSNo/TE2VdKEoX5gNKg3tAJI+WSAe+KxjuikUTU0ooU5LPGk6nUNBlTsRIM+Y8vrjVjMeGgqP/AKgplgBGnSQQvnLDmHljLcPyyVCoAI11CH7KF0lm8jBPXGjz7tU1FlhWlQOgAgAekC36YLlUaBe3BZkkipUH+4/mcOKdHVA2JgYUIStUzuQrfVQf1w9yb3B7X+mOaW89VPpTXgEzOXnn6dB2HQYCzDDSbWNiD1FjH+cOaZ5AMIs8ljjo25WNSqmZ/i+S8AEGofDqHWusAg7DYHpbcHAGVzK03MNIBEjT7T+9sPvjHKzQoAE61V20r+JTH3/zhB8G5F6lV6jA+DT53M9rhf8AqawxpulZilWUaA8QQAmCoFwCT8v4QZ6Re24098LshxoOKjanCjUZYR3uLYX8dRqiattT7AbQARH+0WUDyGAstzUnTaRP1MR5bYk05K6JtWjScM4h4tZW1O80y2si1zb03GFvxLl6+pmApgSIBuYbVc2IGw+uJ5aotGoLDkowQDB7DpeCBfzxZkMi/h1q9XUKegKAx3OpSpE/u4746rnvr2OXO4pynD4Chqio+gIgW+k/Mx2gEmN9hfrGNFwSkaWZNNn1a0gm93W5ib7YS5Dgj5kOwZkIBaVCiZ3JLEAGNhi2nV0vTdWJNMgqT1EQSfMjBm1GkwamI0PzW0tpM3YwOnmT7bYW/FGQalkQWsK2YGuN1pwwpj0kk++GmfooKiMzDQp1kg9NJmY3nthVxypWzBroJK1DTNMdFgiD959sQ+HhtbXj+yWmmmZsU9VQlhNNn2BGqNhHmF/PH0LgGe8VDywqhUDNctAIvexFvK+MrwDhlTS9asJpKSoUjcjeD0Ebnzw3zvFBQVURZYyxUnvv9LADyxT4mO+Kiu5abbVIQZkmmqOonQCPugH/AMS0dsT4uqjM1XmJpA+YJ0Lb2n74Jp0JU7xbSekqx/MwPY47iFBXILaUYhTrI6KWEWImO2E02n09yEMsVVKoenTK6iGUw+9xIIawsce5bMyhQiGUcpP3H76emGVfwymmnOod9puSYI7SYwnd3Ukuqm8CR0jqAQAewvis9Ndh56eLRblc1UFVYcwbn+3/ABg/j+ZjQ1bLoxcwCG5oB31JI6TDDA+RqLUbZVVQDype5PQe/wBu+L81xKqgHhsFLEDmjy7i0jbEVFxq3+SUY1miOWq6tHgq+knmUpeekFelogi/cYZHLVhoJoloOo8ptFwbiD6enngSpxPMhHlwSIEQsAkjlNuxM+3e0OF8VdzIpkgnSDTDLeTchDEQLkjqMVlpxllDSi/QM4hRdi2iNZEsrAzDQTbeALRGF9GtrmgxnxOam3ZokfUWJxqDmKnIjGCyjSrQV1SQRNmB7EMMZTN5fxuZQy6XZSTfWFMNpO9iYIMnzJwjjHbYiyrGWTqKaYpiQVEN9enofyxXw9jrKEkS4Cl7C1wIBMgE6gbHbocD066r/wCodmURpZR+I+42jmteQcX8RJ0akg9ZO0GL32/D98NBJch05bZe5zUHU1X3Ys/yiBzaVMDcSL+hM98B8MRiGabUzzHqZkAX3v8ATB1fMNCG+r8QFxML6f8AM4KydYqDy2cXDgQZ3seh7bYG6O6lkac42TTMa1p1PLQ09wbf/EqPY4d8Oqb3vpaP/acIa9UI4SIV/njYH8J9r7dCcMeB+IKqrUAHNaLyv5bdsKqcq8G74fVUtOu6D8rVmkPLf9MLs014xbliU1Uz0lfcHACV9dYJtfD6aNTLOP0VasqsxGhFKlY3vA8ptjzOU5y5o0Yk/wAyqwA5zHlAn5d+kdsB8dzmvMvp5TAQR3W5M+o7YryqhCwMiZUiRfpYgW6dIkjFErMepG5WC5Xg4rL4IbnHNTEmGgiVHZoFr9I6zgnL0sqtM0jTqghlNQipEMZKoZpzOkyU3E32wZk8tSV6bS3KZCiJtfeNpxZxLNeIyVSsIGYvTgWaZkRvq79wcO7bySluujqnDKbF3RnoMNOqo6owABmBJEG3zRI6YOziUjQakjwoRG8Q8xYs+8G8llMubzO0HFTZVmEuUy1AyRrMazJnSt3YbbC8DExSV8qaf8TW0yX8ZqJUqsq0AE3SQTeIBxOaqOPK+6EqsmYTL5nxFpUlL3VtLU2EWBaWNhfv7nDGjSkuXpur2IRBOknoYtBH0xdnaLFRXpZzWqIBU0LJi8HSTyz7i2+LvhrLFApWrVmoCQugK7L3sxIpz+K09OpDSaq2UbtJshncu70fBWYUahPLcmQsn8URbDLgFJFo63BWoYSGtEGBHrMn0wBnCKoqMaw8SlVCtCnShgN0Bm8ExO53w3fMZ2lRVqWhzE8igkmTaCAxG2wm+Iqtji/5gH+N1QHnK3iVUpBSaSgcxnmPzH8sJ858P16lRxTK1QTq19DuIHUEbEE4eVfiXOtQY5hRoeVVSsNIMbb7g4dcCpU6CnVUhmgEkm+neB21E39Owx0tVR9zpPbwfO2zDIom66vpIE/mDhxQdf5IYqAA2++oaiI85IOE3GammiEAnUste4upmO1sW8KzIc0pDtr2CgHnXYwTcm32xOts79DHp/MgrjedDurEDWzaJFoVhpBvtO0zbzthNmnYu4gKpYKpDEklmgfhGnpt0nGh45khVj/T1mSQwMkQFj0A72HlgOrlPDR21gVHjQInSAApAiZLQYPST5Yo1uin+vg0TlG67iThFNRmVVuXWWUydpEgSOuoR74bZzKAqaepNYBj+oEbCdgJJP8A24zvEeHnxakLp0szLpI2kmbbCBscFcMqA1qdwQW1WuRAIMnfa4O2DVLL4HrbBkc+lWlppAc6qGfmsSwDPuINzoEjouGTLW8JK9bMtRpC0CA1UwTpUWgQN52B3wHRy9WpnWZgQhYkuNQhATAHmbD3nBnH+IeLX8HSpVUAE9CftEaRH0N8UTdpium1Fe7HPEKkJSnfw1WJ2MA7x6iYwHmg7eGyzKkhh5HdgNpmNXfcb4u4vSk02J/qj20xb6nAGSzbG+4Fz6d/UdO9x2xi0nvV3z9rdGZXWD2qVlnMFCIM3AYEASOt/wAj3wVQGoOCy2MICebbtAkXsROJZmijLaCHMmOvWfqBik1EpqAADsAWJJgecif8+WLQxcbOTTAs3mUpVtIRmZqjGNzJCGQu2xB74X8SzVSqTDtysLR+cmMOczWUvSLL8w0yPwkgefX3sMTzWUPzMPDINucJquLkHmab9Os9cXjKN7WaIOLWUUcJzBZWpPeRKmbqR09D+nrja/DWSOjxGMgi0R+95xhxl6qw7JK67MoIgRETEkbHtj6NwJdOXUCbC0iD+/TCvTUZNrwPp6aU8CnjtAB9ciGufX9JthFnqbUqtOoNiwB/e57Y3lKmrIysJHbGVz2XI0gESNp69L23wq8m+6wJK2XUVGab6jE3HQzfqCTbucX0FBaQb9W8puI6iN4v9cUVQ5LAyP6RbymwJ2Hnhj8N0JcndgSYkQb99j/xtisMEZMBqV3Vt01TzAgn6Ed7C3vg7KcQkjVpPmsGDP0kRIAHcYa8fbLZWn4ldtzyqOszMC97/ucZDg/EaGZzAFFTTZzBDAgP+moA/TBbBQRxDglSo71lqa5iSWGoyTCwWvA7d8HUMmRTqiqqA1aYpoiwSVRSZYgESzSL7aPPHpyzU2KMJXZoMEXOxBkxbDZA7FVoqGtbcyBG82jUR53vhNWT249CU8YK6WYo5WkoSmi1IvTT5VPdo+dx/Sbd8E8P4i9QPqBMi4Fyew7xE2AsPbA+X+HKFQGnmAyEEktTqJHupMD0vgHOcLemtRcjmGLrDUQyrqlZlQylkaQLK2k2O+Iq/wDuBwt3dj/gXCaTU3qCtz1HkstoZRzACPmiT5X2tjQ8L+HcypIrZsVqRsEalJj/AKy8zj438P8AxWatRxVWm1RUZiUpBSQoJMmmUJMdL+mH/wAO/G9RoqCoqy5DqrNpkxB0uWtA2ERfFtqTd9x3k+ncR4ZQoUzVKa2Qcha5UxACyNzij/6Yp6FLKDUIGqWiPKSDby9Tit+PApSeshu3IABzEXBMkwBGoRewws4jxRKlVkquyt80UlZiB+EEyIsZ0gepwnTutUSll+T5lxRyWJIERp/x6Y9+H0MCCAyOXpSLBgu/oQWGCaaAgAjlYRcfn5j+2LqOSp0kLNVIcNqVdJ5gLbiwInc7ye2EcW1nlfqY4v8AQIfO3OkFS7K1W8gsBATa8GDYn74CzGaZmKytjZ5F77X6do6jztXVzuqu7sCwEaADAYtp5ibdDFu/lg7gOTUqA3zC1z0kj3Ij2tikUpKkUnJ3uYtqUdeZKcunTqYMOmkSZHmY6+0jAaZd6GtmkLTRgINpsNiAZNzMYc06RTM1R1sDIm2kXG97AQB3ws+KCw5wdRZUW6gbGoxtqJIBO8CTJAi+OlG40Wg04pHnAK5FEu7EyTc/0r1tb/jFfw7n3zGYhrrdhJY6IuV0zAvG46iMM+M5H/0qBdQcpDlraupZQRYR0PceZwN8Jp4dFjM6YQXndhex9MDWajB+uBXHbbfdjP4iZD4aMSussikdJ0jqCPLbChchoEUi5UfLtfzkAXP2w54hl3q1EpIoYiXuQNJ2mT0+2CuFcIp5Yk1SKlQn5ZCosC9jcgAdum3efwek3or1BGDceSnJ8OclEppMG94UE3JkkC8zEzi7MLRWoy01es4+aCFpqQJMvNrdfLB2f4gjFQSg0/IkkAkgkSBYAbxcxe22Fq1oOmkEGkljbYj5bmwOxmDHN5HGvT0VBeSkNJLJP/zWlTAFNEVvxMdbC0yUmWaDYEAdTPTEsrxKNRHh02YwFCglo7tBJv1vB6zbFHgN1kK9tUAawIve99wANoubYD8NAxd2aPlTZtIgSBsALkHsAYG+HKpIOr8UqEDSqH+qSdX+N9/sMaLhvH/EQA2YbgkHym1oPfGTzwJ1BYBUXc2gd4LwBAvCR53wtfMPQ0sJZrwZsR/uFoxOdtUUi0fSqedWe31/thDma58Qhfl7zPtbFPDuPI8AgauzQPoTYj0wbUyqE6om+wn2uD1tb1xKMGVckL6lNbWJ6Rcn2gdP8YGAYPIkibkmPaAN/wA8FZ3VTImFABJuelr+Uk/T6RSSJkmxO5jz29f30ulSIt2Lv/EDhlWtSp18uCxSVdesEbxjG/C2Qr+OrN/JCNrLMDcjbrc/5xvsjm1WroBKsw+XyHt26HBFTJXndje/beB0uIPvhVax2Daee5ZUr+I3zXJlges9gNve/fEcuKjAmnq07MFMGLi0RftHlgPMKNBg7gj9Jm9+s+WL+A5xqZBabWGor02274MmlSAlYfw5QxDQ2pAUnZgAIFzv1BG464YZDMUqTk8pSR4hMKFjYggaSwMXsBt1tHMVvFcsxC0rEELJkySN4NxM9JjC/jR1v/LVVpqoDaVMAy34dg0YRxVjRaYLmMlSNWpXpU6T1YJJXT4ilhBaQLqxuLbGI798PfC+QWmWNMBSiy5qH55sOpBvbSZOGeQ4J/Op1VQqVhdVpIUAXnyAEdY98OqNenTcUfxpJQFZABETqg6T06HCuFodpPgUcRLVUUZZ2dmcElwQSB/Sv/2qY3vcwBhN8SfDOZqlGUxUCxUAZ1nYgiASROoeQ04+gPTpsGRXRiDcIRPmDH64or8OCQacAneLTtv07YDg4ZRCWnStHzN86umGSRcx1XaBI8uu+LcxQFekURgWKyAfmtPTr5xePUYXmof5l/lAIAMdJI9O5G2Fmc4oFg/MZkQsWmLGx9/LywNHV3w60ebtvIX4ECl+HQwV5O+kyJ/t0jyw0pkI5OqPwgCLzsPrHfEKdXx0VTzsxlTtqED5v90ddzEHHq5IHM1qIY2Lx7hiD5fh+2KaaccIa7RHOEO6uCD+Fo+2/nitK0PUKhICktqEgiV73DAix7Ag7yA87n3y/Iiqr2LT1Bg6ZM9ImI7dMQzFc1AWQ2ZRrJ9mBM9O/mPPHPqyUgtqQS/FqbkK5YOeYEiF6wPMecD3jDjguULUxIVCSHNiVUKQbib7H1xkuFUxmX0anqahLFhyqF/GDuF2v0EbY3NR4CUEJiQBAI7S5JiFF4BvJnoIZ6O6k+E7LuLbyw981TQlaeoEDmcpMdB252i07AGJAMBUqygaafykDU7amLSZvpgQd9IgQbnabK9XRTKBhpDabC5iZFtiQNtgI2kkDVWLM2lwjCVtE9LXEdbxMEi83F1SVIdIjRKsxkE8zQfl+YjUZHlEwe/TEChC1ApSWMadM6rgAX3jlAGwxDO8gLFi0BUEKTOqCdupAmWO2+4JsCKG1GRflEi3KTY7WuZ2X1k4FhI18rMlqgLAkuxk2gg9RNtceY8hiVenTDhkCiFIXVEbwCdvxQYsB6icQoSx1aSoBAURy7jTA63jfeAbdbhTfUQ6yUAkyLWuLCYkGT698AIHm6IKnU1rHVoIBveNI+booMyZ85W5qm1R6iKsimoAiYm0kEzPX2jrGG1FCRKwQAzQRJO0GTMAEgSN4nqGxGlT2UU1tJhjYfiA6k26f4wrRwu4bw8EEVDq0MBAgTqkkSL9Inyw1y9OtlwHpE1qUklNR5RMiD3iTfvHfHmWKlv5Q1BVYehJc2naJO/aME5VhTJvqVjJWTcnyv1m/l5HAoayNVBWph6T6qbkAiLid1nuBaPPyxFH02I5YgdtjHpsLYGCijUDUmJBM1FOzNHLt+KJ9/bDXK5vL16cLA6aTvMyY73tIOOsDPVy1I6G5RpWzD3xP+JDKRYQSRf2Anf1/wAYrfhBN6TmBFpt06dp/PAVPhdSYuPKZHmf0x246ivjSlxpAsJsOt9j3AGKKeS081Q6FFyWPfphmcv4QYhg/tte3tbCmrXVjz6mJUECYuelxYdMK45F31hDahD1FAqKqxI1GZM8osZiR0i+KSaqszauYmGKkX6XFjH1tGA8pRk6KZKErdt4A9hAvv5nEK3C3QySrwSSJIm29vYjEpRUs28A/wAW5X+RnR4rWGx9Cpg+2xxBXpnRr8UlWLMWYsWncEtcjy/LC2pSekkUq6kAEw1OdVybksIAEDr98FcDRwjNWdrnkIgp9NPLBtEzfAjaV9iShqJXGX+x/W4noYvlTpIWF1KPKQR+s40fC+Ja6Yeoo1GxCxA9JPXGD4nmTT0iBeRKwYPSVLX+o9sNaNWiioCamoqC0hZnrABAC+pJ2xS7iPDV1XlpGFyeZHj6D+IQJ8hJ+wwMuSBpoXBK08xUpNvDSquokXF5+vngZMwFKVVnSDzSBb3FoI1Xt/fY0afiUDT20VvEJABlShEESPxA3v6WxDak7fchpxqVegjyDiiKRElRVJE9hoNoJtuMOLjiA031NpfpOgDVPkQo95wm0g0huVLMT1j5R+Hb1t7Yc5Wmagr1VjxCrKkA2ZwRYehi39WNGnjAjWeOQH4kDQ7rDGdTTJ1WJBA2G87THXCjhwd0vTimx8NSq8kkTpHWxG9+3XGkHD8xRVDXoOrIF1hgCBFlkgleYDv0OGtJiSAklIVEOok6RHXuoG3eMO8yW3gpC/lZRwjhoy9JVAXW5GqCCAAZN9oEe+k+mLqWY+euDNpQ7gxZdNrgvPMbQu1xM6onUoU6QNJjaSxET/0hj9O+A87mhUDQJ0fKBsAtp8z+EdO284ujQRzFRV1KpJAb13Mekt38oPWamplSFZZLXeoTNzq2XpaALixI7DEq1DxGpleWDPqbwAPvNyb95xZQyoZ4lmIIuTZQBA2/FJ+Xp13wrCCJWZUB0SNVywBNzECbSRBLRAEemC6bFFYuBsST1nt7AC/fa4wbTUoCdPOWB5uhlth3gx9Owxb/ABwAnQGYQpOr35iNhOwG/wCQ2s6yvLcNdgF1iQNg0Fdwb9D08r9d/MxlAVCzZeZiwMbwI3mDtG9j2OJ08/DAQADYR+I+Q7Wt0G8WxYvFUP8AqC/WAYEbXJvvMY6jrPWypL6hsAFgCxI5o87bnpM9bqTTbWTogrBJjYXMD+owLDaCvfDfxtZ1hoAAVdregkAX7H12jFVXWos4OqYO9/1m3ppjAaOBFpu5si045SZ3KweawBIknte22OWiqxzAtBle3Xtt5e3XHVcyqKRN4Iki5v8Ab/8AnC1aw5iIvsNz9P309MKwjSnnackOobWTJO0jr5yR7EYVcYoMeSmoVZCAiPmPUddz9xjxtBIAtHWLk/46Yup1lcMDdgQU+tvyH22wlhKsvmBRcBajOo+boQCxA9fxH2GDn4ixACvebz9x+R9zhZmqMjULaTBHfr7gSfv2xVTpxUhdgdRP1E/YH3w6FY/yC8jXsFt7/wBo98ZhqqeKA6hjICb77C3fzxq8uYpVC9o+np9cZGtmOfkEsRYSBP6X88LqcpkpOmmPqLKha7FtI1aTZb29zMf3mxahNS1KtZiBIlmKgCIkgG3QgCOm84R5HhwZC1XXrNQgrJlIjfpf5p2j1nHZXMkMdDITACvymY6gNYnzvuN4xNxV0uxRKkjzP1jrKU6y6WsJHzDdTGmPSftbEqNVhlosfsAZ/ObfXthYqValTlZvDVlZpHUWJJm53ww4r4tOkGpqwRd3kelgTLN1sD9sdtuokpPKiT4dm6gABAJBmSQSZn5gbbXCjr92PC+MhC1RF1FrMviiOhDcx33tPXGSXiJ1HU7MxPKgLFrQABsJn1wXl8oKirpa99WoMQD2EKTIEdI/LFcdjT8uSnhuQL1myggKzjS+7CGIMj0OqNrAzjVVKdTLDM7PUoiLWEgAoY7aX2xCiwTM/wAug7mNY8MzUqBbG8jQBEwsA7GZu7+JcrU8SrqdWSur6KYBkBaVCJ7cwb/3D28+U9zfjH6OzPBcM+e8dBoCi1MjQwYwogIH+RdzsVjvY9Maj4WpA5MZiqW/1aLU00yrMH1XM2BCA9I3km2MdX4+9GkKVJiEqIQyKABU/mP8waZNiDN7m4nGyywdqasRKUE5SAAOUwF5RcTBPlH9WNOrPZG/c6dUvI34x8UmlFCmKJWqoLyrfy9xoJJuEgHV62GAqVOIhbUl1tFhNz0Prc/phRluFUwHrtUh6VQUgEAYksepJBCx1AvG5jDyi5KyG0hyJ9BAgfUCcW0VUUOrvJTmI0RqgS49DMdP3BPcYDRGC6aQhoknoskabmwKgW8yPYrM05DKAYAJEerML9TDCffFOUz2pjRUTvMC7EefSI/LzBruHoKoUaNOnz7qu/RQVvJ6n26TsMRbOaVVUGlQbki5IvYbCJj2vsTgcEtysuxDWnSCDa03M3I777EHqmpWJa5MFVA2AEj0G19rY5NAonmcyoKlZL6SVudzB1bbKDPcztMYWVMz4QIALareUk7nuNhveB5jBDMRzuok/pJtI2kr9D3wvqZhk1FrE3PWDzAC+wUD/G2C5HBOQoHkGoy0iNpAEkTfexPYRIuMMquWQDVVfSZtylpP+0DYDzHoMJ+F1S2k3QAAoTuUvJMdyZjqSO2GJUPpadKD52J3kE6O5PUgefSZZZFJVapYwGYdiQBI7nsfc9uuLEqEA35+jm9+n9h0tOLtNOGOmT29LfbsLCDtIGKKZAfUfsNrMR5d9sTkqCipySyhhqLTaNhsAIta5/YwBmcmUkj5iLHaLxHubf8AGGlPM/Ke1p79DH0P54Drc7A7xpgdhe/nacKwlSFvmdbm32P5f3xDWLibg9DE7D88HgK0g7aReev+cK81TAsPr+WFaCRrmY0kzqmP36nFuVXmPXdSfuPYQL+fnirZWIuQyifIhz/+o+2DuCUdIkwB1P79sFMVhud4qFXw1ALO0Em4A6mJi3czGMTxOnDsgZWO5KmxHkDDD3GCeJcRbWzaToaJNupIB6/cdvPB4zXhUw6aNZuahXa/vBj2t5nCt3JX9BW6D8rnWppTMEViqq8RIEgTtbzI38t8I6p5yCCyln+8CPvI7GPLD6jmRWbVSlyyggltMQOkb9Be/frhSM2lKaY0NHMREEMeYkNBiZn0tibcr3eh3Dob8OoFyE1aVF2kzpG1piY28ycLqtQmo1SpU1qrEUwASdIMAhJ3NrEgDzxVTy1U6gWYapKjp0850x27XwX/AA/gE+G4FUgDXI5R/tnZje/lbHfDwknn6v8AYWMGnbFYzKkFhTKztqYWPUQFC+w2nfHVErVLywHQK2mB23+2DqtDbxNRE3f8V72mw9fte9i8Pp1ZHLbYstyPOBEj7+2NW0puCK1VDT01KdSt4ogUadQotQDaSoZ23awHX0I2uaV/Ay8KKMUTrVmV2UhChBZhLFGSmDtN58kfB1zVFGpZpCKJHh02sGTkjUrg6gTDC2xYRaSS+H06fhjL6gxoaqbSYJDbvp6g1FLAA22x5Ou0oejJwdOmZk/D9Ot4eYaEDLqUSTph2djvzDW2kDcyRO2GPBuIlkqBKINNQKaR88MUkE/KzNGrbcQOgFtbh1WhlqYKtsFi8AI3KZm7Rc3BJNyIwTncu1KlQrxqp1CdakcqsOUpCkcsgkGdu/V23J2uwbzYJ8Z8OMLm2OnxHQKnhgA8sbjra9rW7YPyj0zRXV+ISCp2MmSY2vvcde1l/GM27lqT/wA0U20gBjFNTuIaCJsoJiLdLYy3GKpo1PDWvqYQQVQhPQT83bUAJ6d8atOVYsq2llG1ou6lgIkD7CSLG8b+Yv2wu4Vw5gfFX5iSBPW2onyG4jfbywq+G6WYqVJarCQxPKpm0kzp8xPkTvh7lnqrpm5LFV0gCFkE8oAgkAbfpil5GQ3rcPDyHLTJnSYHS1rTaPLEDlUQkou1gw+UmNhJlvUjt7FUqvISSQPb6dLT09Me1XkgCS2223YeXX6jDI5gCZUxzAf1X2HnMyT7DAHEOGABbyB5WM9I/XsMM2oGNTTe9m+bp9PP13wNX1AXEzJ+Y+w77nof7YNi0LDw9tQHZWv1gzfyNxGKsjlnaoFNgFF+wmSPUqN98HZVSsazvGlV7CTv0vf2HYYjWzHMQsDv9YMnvsI6YbgUjScmow/Co5j3mIiNhff2G2K3qCdQvfmMdpER7RgTNOYIm+5Pf19D0wufNkEwQOkDf774RzRw4JCwIJuQ29rxH5+2KKVMwTs1vp28/wDnAuSzlQM2pdQYzIF5/f5YH4jxFab/ADSpG3t6eeFs60GsWkgbNH1PN+/bAObrE8g36+e/6xg/JZtawCyJ3/fsRgTiNFVqNJPLAjSe/wCuOYbLOH0JDKetx6j87Fh747McS1wicsiFJ6n07dJ9MU0a4HMDzi6zMelve+Pc7SBbxbwbuAdjvPY7X/zZZOsEJTyCVs0dT8xIQc3LYAfvYdcPKPDaIp6qdenUZlEqJ0GTeCDGmJMwCCDgLKqrHmhSxs4uD62EmY7R1w6GUYKWizLykqSWU9p92ubx6YlUZYydHb3M/R4QUUOrPysXl41A2tIs09xp623xE6VfWoRmKFCOY3uAZ06ZsOvU7749zGWmvOpiE6GwFtJAH9JPXrvi7L5so4V4Oqppg2PyyIPcmQAfS0YpGXV9AXK8ZPMsBpYBjCXXTcadiO9zDeV/PBNOlU8NzpemYBBMA7na/Yn2x5w7J0ajGtlqo0mTUpnfa8dQethHXBQpNSIVwIIMEXQyb9IvOx745TcbsL1WuBflKZ8NhTB1atgLkgrNu++C2ylQouqiwfqYMn/t1KR7n2xXVzbMagJ+SwiFgEdIgDFGTq0nLMxhRYEGCfcgz/kd8CGptcqzn8I6MuTTcQTUQtZnWpSMwGgxNisCKi2g2HnvJvyOVNKqxZgy1GGkLPODp0yfIglbg/N3jBlP4dpZlKa1irVgzGFeZsJGpRq0iFsDAk3iDg45TLpT0mvIViKZUAimxudM9QDpkRY+c48+0084OSrJnvij498F6VMU1KFhqLzz6TDBY+Qg9elrYeZdKTiplabipSZgxRvno1Ncyw6o5FnFtQE7nC2rwWk5BOYqENUc01poATqiVEkzcC8d/PB9HL0Eenpp1GZW+dzBWLHsb/L2N98HTnGNOue9jbsmfGaqNm81QdwcuHrVWQXJQhgemm+wBabi2AuMcHGYp06tIgtQK03YbVaRUGlUt3BifUfhjDTNECvnK1AFlNOopioGVa28adAKkxe+5O8YV/8AhlSzOY8bxxopIulnZRDair6SeW4Dawwn5jO99EKTtGirGmQyppAagPluVHfz+nSfbEqM1QxpkKslNX25fb9O5w3rcODUxp5lHaDP5m+FqZjwqnNbSIUEwo/7QJt+yZxrYyGmWo6KKFVB07DcSJtHYHp5T2xdVyjaWgxFi0SZI5rnc/XbY4COaikBMneL6Ru0k7N0MA7Dtj2nxBmggyuplJi4sD7Em5/ToLObRzIFEwZiIi/a52HT7+4QKTa4APNG57c2CMxmFIhmJB2jaNpJ6nfAVTOKz00SBJ6CYAIEADewN7T5YNgaI5mrYrsY/vjL8Q4miOVJmAGMe/TruD9Mbjj+UpU6Q0sC5BltXz2AECPLVvbubY+UZxwGcEe59Y6b2x26xWqHhzerXYAkiAGm5m/2FvPCxso2kPMGSN7gjp6Rt0OK8vWhWeSRImbxHY9vpirOcXDBtIg22vMmP364ldgwHZbOMbFiCNiCYPqOmLf4um/LUidtcDfzxkBmnLSLkb/vthhQziADxRAaYdQem/SGg7wcOvBOSrNDjnoNr8NioMFl2jrcWkbwfLB+ez9NgGJAt12a2/0P7OyhXqppdKyjoGsVcdLGRIuO/pjQZQjMUmpswFSCytAqAm0qErSbiTGveYicddC2n3EGazq1iAmhQLMRafb6nbBOUdiWhgVWBvAEd2MdN74tyvBqOsampqxPKUYqp/6kcz7U3P8A0nF+d+G6wdfGqIAG1Uxq0giIFouN59b45rdyCfBXRcC0iDJ7gnyjby6dt8afhHFaZohQwfQCWSqTeJhZVfl1QOsX7Yy7cFFBZM6WPzaw1/ITv7YYcOyK1aT1GcqiGNCxqcwIuREmTv27YhLplT5JqdPBPKVqtSEkMF+Zo/IsSR23vi/M6XpFy2jYKXI0ap77gm+9gYvimvxPQqImlUB0yoJkyJBJsLC5BP2vXUpFk8JEUgltcwSCbqRq5TEndbW7HDJ92TlhguYypyyh3pKmoqUqBlIm5Hykgz2OHPC8xVeShR6YiFZrx6wYEd5B2tvhBlXzFJnVW1Ag2Y9f9ymQRHa1thginSalUWyU6mkM4BMFWGohQb3k26EDaLUi7afYq1fDHtdEc6hpV23DGDMRBIkDaO2Mo6PkKjqwD6vkLLqle8QQG2B/sRjS8PSlmWbVqRul1g2FxaZsLW98UVKekmjmV8REMo0fl5HqOhGKQxldycJ7WanK8XTwycvTLAEIsMJaDcllFiDeNgfOcSqZ88oFGjl1D8gbUzM9yWCC5J32LRcwBi74e4cUpqWXw3ZQBTL6lpgSVgQJaDJN7yZJvgnK5FKYaaxq+IYbVlyZJEwszyx0HkSSZJ8/pSxRqbTbSBxlQyqlRtahtbOOXwws1NQIY6dJYgEN0A8iXlVFYvUWYFkI0HULl+Zh8wHXe9pg4T8QqLqSmp6atBDrqVZ/+FxPcdbjDfhObVafLSimV8SAZdbAEQIkdYUmO9xhNNN5kUgkKs/lT/MLKadR5QDWrFlH4rkDTv1jf0wfk6tFE0VaqOoUVKiSC3KERiApkmAEmNyNpjCv4p+Jf4eqENYZemfmD/zWKnSNNuVSIJPMYlbG+EfF69V2ek6DSlNkIVIB1kmzC5lghF7jpiktNJ2gLDs0fCOMoC4S1MCdCqx0oB0gH37WtfDOotKAwKnUobbYEAiRANwZ2wh+CMqQtOrorjWxXTUKqwXSxm/NpLRKzMrI1Aai6zfDvFbQtMKms6SrjWVAgsRHyCy7k/LYDakn05v25/Iqi3G7FfGSqK1RqoEjSCbQT6iQYGM8ePacq9QNq01YEMGmydQSOvtjz4udKNNaOp3LS0MoZWkXUmLQNovb653iHDa1PKURlUY6mNZgJmGsBHzRpVemEjV9ySTwar/z2np1gxy2XqJAPpN+thivgHGFeoaqLTHh85FRtKgSLBlB0k7CwBMbk3y3D+HDM0w1SnUo1EOktDAd9za97HzxZw/JVsvVqOwWoJ0Gk8hqlF4llZYDx+JGkDcjbF93buaFJtm/+La7CgwTw9DpqCDWXEkFd7X+u48sfN6nB67DWy6U1aZe2o3mBEn1iPPGu+JONMgqUqDtKsw0Ckx5wQBBgq9tQ2sbA74Gq5KvXTJ1XrNSWnS1VTEFmY3EHYwo3FpxyVrAk9Roz2cpeHk2LRqeqFAmbGB97nA3w7wetUpBVpiXJao7WCqJCjV31SY3jDmror5gUlJabqzAm4BPrIF7d8br4aoeHSKfwtIPQBkVK48OrEMGnnC9Om4I225JvDEW5o+fZ74doZZIQCrWPNDsdC+cfiFjAYwYPaMJafDmqNUqVl1EUyQZJUmyrBWQoEzoH+MaTPZLMZhq2aWklOqJenpJirTLlSFXppI2IBiO9kma4bXcE5YMqo4VqR5YJMAqDC6Se9wbG0HDpIMU1ywThtZGPhVK1MoQFutXyAMeFAM+Y6b4ZVPhL+EVcwcyhJIdNM2vKltMkHblIF5HTG44P8K08otSapqVHQoxIAUjUCdKkEx+H5je9umT47pp1SBTSKTjlLapUhWJFgFN2EFSVg4WGpGfyjV4B87wh6jVWpo24hTaNX4bx8hlSNxAtc4LyGc8EGi9VKtIRqorLfTSQqNMwwb1HTDzh/MzawxNFSTqYHmAEC3XcyNiPPGY4lwn+F5qctTe4JNw24U2vA295GKxjiycXctobUpUyAUAFOR4hLFjSk/jUaYX/fcbiZth5Wy0UaZ1BlcMjOGGk35ADAMRG3fGI4bkKtWvT/h2qmtDRoYC8M0MWtpIF9ViBfG341llQHndSaYF1APiMNwBy7ljPy29IlOKvPcMtNIV5JOWqtFtZpDVU0rKARqi7c1pINgYtthtwXhxzKa5K7dDF5kzsOh9z2uko11pnVTLq1SCyLcMNgSZkbyAoG8kXEaLK8RBWorjwyKWovE9BB7mNUiT/k9sCyjBqyri/DEXNfMrUVWWMiZE2N7WiTsb94Cz4lerVYkI601VNJAuSwXoNxMi+0HDCrmUfLIyuAVYKiMxLkyNJJkF3aA39O8CZxCvxNfHWm1JalVZPMByA2nzY2tGGUYtYJUryC8Oya06b1HeatMrI1ABbiNVpn03j3w3bOKYdo0sLahAPYgN0NyOuFlbO5pWqEikySujTTCsBqvOkjYTfUbwY3GKcxQaumkMwIabm95kegtgtuL9DpJYscZCvUzT1Hy7MqgIgdlI8U83WGICnUJgXcibnGm+CKxUENVmpBZ6RLnSDqXUGYnflOwImDuDgHglGuwK1UWlVNVUCgBQqqqxYGBAJsOw3BEvsjmxIAWXBMs2+n+4EiJ6Yzz0+mo8mpSUXVGfXPeOSUqahYEyDqmYAaCOkRfbuZwzy2XfSqCmKTkPLJpBCnci8CQBYdQLXOEma4BTya1cxLBUqL4aBuUK0A+h1MCA0To98HZbip0a2JnaYg7C5EGObeB9MJBbVTFdxmmxP8QeMf5bqTXoCFCsQxUgMArQJaCQIHzKR5YQ1Mz4qkgk1cvyvO7Up32kkQfUqe4xuPinKKqgksa7HXY2RRAgE9dXMOgOo+qyhw+nWdq4WtSqEksDph9UAtI5WBY69xzSIWWGA+m20c0raDuF5lnpUCrFtS+JqYzIs1w17yIg2E+mL8zmKgZSHKrpZXQf0kfNq+ZCPIg7W3itV0mlTRA/h+HIFgDMdPwqYP8AxivxYcCr8juiQBeNQBHeCSOvTDz5x/QsJPZRmM7xjVW0ZZab5rUFU1QSE1i5BiBAXUVkNEm8EYU/E2ec1dKtUq1GALqPlEnSIRRDMfmJOwKgCxJ0WTyFI1qlWhR8MBmQN4CrqY6hKuAJEyrTPzLfHua4LlwtWtmmKoG0mGiVWYWd9N5I9DMg46M48HKrpmVy3iNpnxWvaCNAI6SXAJHYAges40HA6mp08QXptqnljlBaZmAYF+4mJ6NszlVqKr0RTdCoakCDJBi5Vvm7yTfaBMi7LcKpKjOwFWr+E7HmVkYaR8tm6CANUbmWfNYGuL47CDJ5U1ueqg5mLKQ1jqlmiGMiTIPp2xfxDJqTNaoWpC2kkqJO0x5+Y+2LanEWqN+AACCFJhYveAem3Q7A4nmqpdWKBNVMMoYGbECSLE6mHY2mJ2wYOsMjmTthvw7mqCFVp0kVpJDKOZiNpLAsI79Y9zRwbiZJH8QPEZ69SmFZVGrSzKjFjsIXfqTMHqtXhhqtFZmVarIXUEROlWL2Bh9Y3Nhv0Awwy6UqoQhtdReakxbePxsqmG/quLWIw2zbJv7l0672NKuZpLVQ1GSi4UgU0loB0ggNYsC4LSQJ5bYCRqfiMqsS0hnLQSsmygx5EjeMCZfLoEREu47QbSSF1XlV1SAOwicMqeVFOk3isSIAJY6S0ddoBNz6nE9VOulfywNNkOKV5QqCgBBmfmgA995PrjAjhqpL0QtUAhl0gHaQLAx1vbuL2xp6lVCZY6REMYJ89gpMAdQepGFKnLOV1rTYMwVVQ6bSrBZiBrIIBB1avY4ppx2x4Fi2wb4crtVq1AeUOrI7cxCmVkkOzAQJMC1sHcEzpqo1CrBaCpKmNjB81cHrba2G2by9EClSRJR9QZ9TEy4ZRvJIgxJi0AC04xtSm7stelTKVX52PUuY1xH+4Fo6g9NjXTkmrXBz09x5xJHoFKdMsal2esXjSLhVU7i3MY7jtYjI15py5d7S5a5b5dIne06t5uARfDbjiJoDFENRqcOCZEadWgHtJknew6gYS86UiruCdYYjQQQCAWvJmYG0jYzgyilY8K2hy5xeaSR9RJgmZg9B0Fow3zz0mpZiDCgGnIBmEA27yEXz+uMvkco1ZnCzqKA2F7bGCdpECbQDe+HfB/EFAowZXqNp0mS6o0qQSdixBA2gARE4XbgDhR5SzgGijrDCnBpDRdGCxMxBMz3jAdVqABqVgZ1uRXDEMpaTHLAaOzXjridfIVGrEGLsSNEjTuRf8e15AjvgWrwdalbUxJ3QJuFkbAAG53tAPngaa2ixh6hI+LUWoKVQM4Vb1UGx76QL2i4iY2OCf/MEaHoglSOqkQb30iSARH0IMQML6PCFuKmhjcCGKtAm177gX9vQl8sW1c7LcQU1A2EETpus33N/TDufc56N4SPqeaOjM0QAL1JO8k2WSZ3AAHsMVZ4H+IqjUQQWAYRO09om8bY7HYzLj6fuWfzf+l9kV5OqcxlIqXl2pmCQSFYgbHe0/XCbgVDTXqZcEhKR0qRY/wCkrk2tJYk2AF4EDHY7Dy4JS+f6r7hnGxpbSthYbCYBAF4kwJ+p8offC/CqZoVGOokFlHMbAAEWFtzjsdiGgr5HauQl4Zk1arULSfDLMtzuACJjcTBjuBhVxjOOtRdLEbiQSDt3F+uOx2Hhx/ozyXSvqM84vhJS03MISSLkuJJMRJ5Vv5Yxeeqk1m1EsAJUHZSTJj1OOx2M8H1P6/caWLaGHCuWmKgMu9ixvvYxgbj2bdKVUqxBCqJ9Qs47HY0xScl7fuTj8wt+HTI1HmNQc2q8/X1OHVXMty+RIA9Bb6Y7HYM3UcDT5JccbTRL7tpMEk2mBsCB9QYx80r5pl0upIYGRGOx2NHgto5Ruvh3iNSvSDVGkjkkQLaQ14680T6db4I4hWLMUNxaOsT62+uOx2IP/lorFdSCszwmmyFTqF1iDBEKrAjz1GcZNuIVHd8tq00xoC6QJXlD2JB3Yk9rnHmOxpmqWARWTVZ+nphgSI6dJ5BPrAj3OJZPJU0PiBBqHIOwDSWMD8TRBO8EjrjsdjPH5qJSxPBiRxWoyOxifEPe8gMTv/UZth9leLuKFJWVHWuRrV1kCWCnTeVt22+uOx2NCLIPo0wf5Y5FLLq0WLQQBLb7AD0GLuNg0xRVGZddU0ywN9KgwPsMdjsZNz3R9/wzOm3yJqHD1lK5LM5qKl2sAWW4AgTecefFlIU6xVZCBPkBhduumJ98djsa6waFgFyXFNMfyqRg/iUt5fiJj2jFfGeRwE5QUU8pI3G1rR98djsTXLKtukf/2Q=="/>
          <p:cNvSpPr>
            <a:spLocks noChangeAspect="1" noChangeArrowheads="1"/>
          </p:cNvSpPr>
          <p:nvPr/>
        </p:nvSpPr>
        <p:spPr bwMode="auto">
          <a:xfrm>
            <a:off x="155575" y="-2803525"/>
            <a:ext cx="6581775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5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061"/>
          <p:cNvSpPr>
            <a:spLocks noGrp="1" noChangeArrowheads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F27E54E4-B7CC-E044-9FD4-CE572E29B749}" type="slidenum">
              <a:rPr lang="en-US" sz="1200"/>
              <a:pPr eaLnBrk="1" hangingPunct="1"/>
              <a:t>40</a:t>
            </a:fld>
            <a:endParaRPr lang="en-US" sz="120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304800"/>
            <a:ext cx="8585200" cy="685800"/>
          </a:xfrm>
        </p:spPr>
        <p:txBody>
          <a:bodyPr/>
          <a:lstStyle/>
          <a:p>
            <a:pPr eaLnBrk="1" hangingPunct="1"/>
            <a:r>
              <a:rPr lang="en-US">
                <a:latin typeface="Berlin Sans FB Demi" charset="0"/>
              </a:rPr>
              <a:t>Mapping Data to a New Space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46050" y="990600"/>
            <a:ext cx="8394700" cy="5029200"/>
          </a:xfrm>
          <a:noFill/>
        </p:spPr>
        <p:txBody>
          <a:bodyPr lIns="90488" tIns="44450" rIns="90488" bIns="44450"/>
          <a:lstStyle/>
          <a:p>
            <a:pPr marL="285750" indent="-285750" algn="just" eaLnBrk="1" hangingPunct="1">
              <a:lnSpc>
                <a:spcPct val="95000"/>
              </a:lnSpc>
              <a:tabLst>
                <a:tab pos="1198563" algn="l"/>
              </a:tabLst>
            </a:pPr>
            <a:endParaRPr lang="en-US" b="1">
              <a:latin typeface="Times New Roman" charset="0"/>
              <a:cs typeface="Times New Roman" charset="0"/>
            </a:endParaRPr>
          </a:p>
          <a:p>
            <a:pPr marL="285750" indent="-285750" algn="just" eaLnBrk="1" hangingPunct="1">
              <a:lnSpc>
                <a:spcPct val="95000"/>
              </a:lnSpc>
              <a:tabLst>
                <a:tab pos="1198563" algn="l"/>
              </a:tabLst>
            </a:pPr>
            <a:endParaRPr lang="en-US" b="1">
              <a:latin typeface="Times New Roman" charset="0"/>
              <a:cs typeface="Times New Roman" charset="0"/>
            </a:endParaRPr>
          </a:p>
        </p:txBody>
      </p:sp>
      <p:sp>
        <p:nvSpPr>
          <p:cNvPr id="29701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400" b="1">
              <a:latin typeface="Arial" charset="0"/>
            </a:endParaRPr>
          </a:p>
        </p:txBody>
      </p:sp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sz="1400" b="1">
              <a:latin typeface="Arial" charset="0"/>
            </a:endParaRPr>
          </a:p>
        </p:txBody>
      </p:sp>
      <p:pic>
        <p:nvPicPr>
          <p:cNvPr id="2970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3"/>
          <a:stretch>
            <a:fillRect/>
          </a:stretch>
        </p:blipFill>
        <p:spPr bwMode="auto">
          <a:xfrm>
            <a:off x="5791200" y="2362200"/>
            <a:ext cx="3352800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3"/>
          <a:stretch>
            <a:fillRect/>
          </a:stretch>
        </p:blipFill>
        <p:spPr bwMode="auto">
          <a:xfrm>
            <a:off x="0" y="2362200"/>
            <a:ext cx="3427413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" r="6209"/>
          <a:stretch>
            <a:fillRect/>
          </a:stretch>
        </p:blipFill>
        <p:spPr bwMode="auto">
          <a:xfrm>
            <a:off x="3048000" y="2362200"/>
            <a:ext cx="3124200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6" name="Text Box 9"/>
          <p:cNvSpPr txBox="1">
            <a:spLocks noChangeArrowheads="1"/>
          </p:cNvSpPr>
          <p:nvPr/>
        </p:nvSpPr>
        <p:spPr bwMode="auto">
          <a:xfrm>
            <a:off x="685800" y="5486400"/>
            <a:ext cx="1905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b="1">
                <a:latin typeface="Arial" charset="0"/>
              </a:rPr>
              <a:t>Two Sine Waves</a:t>
            </a:r>
          </a:p>
        </p:txBody>
      </p:sp>
      <p:sp>
        <p:nvSpPr>
          <p:cNvPr id="29707" name="Text Box 10"/>
          <p:cNvSpPr txBox="1">
            <a:spLocks noChangeArrowheads="1"/>
          </p:cNvSpPr>
          <p:nvPr/>
        </p:nvSpPr>
        <p:spPr bwMode="auto">
          <a:xfrm>
            <a:off x="3429000" y="5486400"/>
            <a:ext cx="2514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b="1" dirty="0">
                <a:latin typeface="Arial" charset="0"/>
              </a:rPr>
              <a:t>Two Sine Waves + Noise</a:t>
            </a:r>
          </a:p>
        </p:txBody>
      </p:sp>
      <p:sp>
        <p:nvSpPr>
          <p:cNvPr id="29708" name="Text Box 11"/>
          <p:cNvSpPr txBox="1">
            <a:spLocks noChangeArrowheads="1"/>
          </p:cNvSpPr>
          <p:nvPr/>
        </p:nvSpPr>
        <p:spPr bwMode="auto">
          <a:xfrm>
            <a:off x="6324600" y="5486400"/>
            <a:ext cx="2514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b="1" dirty="0">
                <a:latin typeface="Arial" charset="0"/>
              </a:rPr>
              <a:t>Frequency</a:t>
            </a:r>
          </a:p>
        </p:txBody>
      </p:sp>
      <p:sp>
        <p:nvSpPr>
          <p:cNvPr id="29709" name="Rectangle 12"/>
          <p:cNvSpPr>
            <a:spLocks noChangeArrowheads="1"/>
          </p:cNvSpPr>
          <p:nvPr/>
        </p:nvSpPr>
        <p:spPr bwMode="auto">
          <a:xfrm>
            <a:off x="298450" y="1143000"/>
            <a:ext cx="83947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  <a:tabLst>
                <a:tab pos="1198563" algn="l"/>
              </a:tabLst>
            </a:pPr>
            <a:r>
              <a:rPr lang="en-US" sz="2800" dirty="0">
                <a:latin typeface="Arial"/>
                <a:cs typeface="Arial"/>
              </a:rPr>
              <a:t>Fourier transform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  <a:tabLst>
                <a:tab pos="1198563" algn="l"/>
              </a:tabLst>
            </a:pPr>
            <a:r>
              <a:rPr lang="en-US" sz="2800" dirty="0">
                <a:latin typeface="Arial"/>
                <a:cs typeface="Arial"/>
              </a:rPr>
              <a:t>Wavelet transform </a:t>
            </a:r>
          </a:p>
        </p:txBody>
      </p:sp>
    </p:spTree>
    <p:extLst>
      <p:ext uri="{BB962C8B-B14F-4D97-AF65-F5344CB8AC3E}">
        <p14:creationId xmlns:p14="http://schemas.microsoft.com/office/powerpoint/2010/main" val="35017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061"/>
          <p:cNvSpPr>
            <a:spLocks noGrp="1" noChangeArrowheads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903165D1-7DAD-1D47-99C1-D4E72C504163}" type="slidenum">
              <a:rPr lang="en-US" sz="1200"/>
              <a:pPr eaLnBrk="1" hangingPunct="1"/>
              <a:t>41</a:t>
            </a:fld>
            <a:endParaRPr lang="en-US" sz="1200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Berlin Sans FB Demi" charset="0"/>
              </a:rPr>
              <a:t>What Is Wavelet Transform?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04800" y="1295400"/>
            <a:ext cx="4572000" cy="51816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2400" dirty="0">
                <a:latin typeface="Tahoma" charset="0"/>
              </a:rPr>
              <a:t>Decomposes a signal into different frequency </a:t>
            </a:r>
            <a:r>
              <a:rPr lang="en-US" sz="2400" dirty="0" err="1">
                <a:latin typeface="Tahoma" charset="0"/>
              </a:rPr>
              <a:t>subbands</a:t>
            </a:r>
            <a:endParaRPr lang="en-US" sz="2400" dirty="0">
              <a:latin typeface="Tahoma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sz="2400" dirty="0" smtClean="0">
                <a:latin typeface="Tahoma" charset="0"/>
              </a:rPr>
              <a:t>Data </a:t>
            </a:r>
            <a:r>
              <a:rPr lang="en-US" sz="2400" dirty="0">
                <a:latin typeface="Tahoma" charset="0"/>
              </a:rPr>
              <a:t>are transformed to preserve relative distance between objects at different levels of resolution</a:t>
            </a:r>
          </a:p>
          <a:p>
            <a:pPr eaLnBrk="1" hangingPunct="1">
              <a:lnSpc>
                <a:spcPct val="110000"/>
              </a:lnSpc>
            </a:pPr>
            <a:r>
              <a:rPr lang="en-US" sz="2400" dirty="0">
                <a:latin typeface="Tahoma" charset="0"/>
              </a:rPr>
              <a:t>Allow natural clusters to become more distinguishable</a:t>
            </a:r>
          </a:p>
          <a:p>
            <a:pPr eaLnBrk="1" hangingPunct="1">
              <a:lnSpc>
                <a:spcPct val="110000"/>
              </a:lnSpc>
            </a:pPr>
            <a:r>
              <a:rPr lang="en-US" sz="2400" dirty="0">
                <a:latin typeface="Tahoma" charset="0"/>
              </a:rPr>
              <a:t>Used for image compression</a:t>
            </a:r>
          </a:p>
        </p:txBody>
      </p:sp>
      <p:pic>
        <p:nvPicPr>
          <p:cNvPr id="30725" name="Picture 4" descr="Li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435100"/>
            <a:ext cx="4111625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579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061"/>
          <p:cNvSpPr>
            <a:spLocks noGrp="1" noChangeArrowheads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516495AE-21F2-544A-B2DF-AC3DD93D167F}" type="slidenum">
              <a:rPr lang="en-US" sz="1200"/>
              <a:pPr eaLnBrk="1" hangingPunct="1"/>
              <a:t>42</a:t>
            </a:fld>
            <a:endParaRPr lang="en-US" sz="1200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6629400" cy="838200"/>
          </a:xfrm>
        </p:spPr>
        <p:txBody>
          <a:bodyPr/>
          <a:lstStyle/>
          <a:p>
            <a:pPr eaLnBrk="1" hangingPunct="1"/>
            <a:r>
              <a:rPr lang="en-US" sz="4000">
                <a:latin typeface="Berlin Sans FB Demi" charset="0"/>
              </a:rPr>
              <a:t>Wavelet Transformation</a:t>
            </a:r>
            <a:r>
              <a:rPr lang="en-US" sz="3200">
                <a:latin typeface="Berlin Sans FB Demi" charset="0"/>
              </a:rPr>
              <a:t> 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447800"/>
            <a:ext cx="8458200" cy="493395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2400" dirty="0">
                <a:latin typeface="Tahoma" charset="0"/>
              </a:rPr>
              <a:t>Discrete wavelet transform (DWT) for linear signal processing, multi-resolution analysis</a:t>
            </a:r>
          </a:p>
          <a:p>
            <a:pPr eaLnBrk="1" hangingPunct="1">
              <a:lnSpc>
                <a:spcPct val="110000"/>
              </a:lnSpc>
            </a:pPr>
            <a:r>
              <a:rPr lang="en-US" sz="2400" dirty="0">
                <a:latin typeface="Tahoma" charset="0"/>
              </a:rPr>
              <a:t>Compressed approximation: store only a small fraction of the strongest of the wavelet coefficients</a:t>
            </a:r>
          </a:p>
          <a:p>
            <a:pPr eaLnBrk="1" hangingPunct="1">
              <a:lnSpc>
                <a:spcPct val="110000"/>
              </a:lnSpc>
            </a:pPr>
            <a:r>
              <a:rPr lang="en-US" sz="2400" dirty="0">
                <a:latin typeface="Tahoma" charset="0"/>
              </a:rPr>
              <a:t>Similar to discrete Fourier transform (DFT), but better </a:t>
            </a:r>
            <a:r>
              <a:rPr lang="en-US" sz="2400" dirty="0" err="1">
                <a:latin typeface="Tahoma" charset="0"/>
              </a:rPr>
              <a:t>lossy</a:t>
            </a:r>
            <a:r>
              <a:rPr lang="en-US" sz="2400" dirty="0">
                <a:latin typeface="Tahoma" charset="0"/>
              </a:rPr>
              <a:t> compression, localized in space</a:t>
            </a:r>
          </a:p>
          <a:p>
            <a:pPr eaLnBrk="1" hangingPunct="1">
              <a:lnSpc>
                <a:spcPct val="110000"/>
              </a:lnSpc>
            </a:pPr>
            <a:r>
              <a:rPr lang="en-US" sz="2400" dirty="0">
                <a:latin typeface="Tahoma" charset="0"/>
              </a:rPr>
              <a:t>Method: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latin typeface="Tahoma" charset="0"/>
              </a:rPr>
              <a:t>Length, L, must be an integer power of 2 (padding with 0</a:t>
            </a:r>
            <a:r>
              <a:rPr lang="ja-JP" altLang="en-US" sz="2000" dirty="0">
                <a:latin typeface="Tahoma" charset="0"/>
              </a:rPr>
              <a:t>’</a:t>
            </a:r>
            <a:r>
              <a:rPr lang="en-US" sz="2000" dirty="0">
                <a:latin typeface="Tahoma" charset="0"/>
              </a:rPr>
              <a:t>s, when necessary)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latin typeface="Tahoma" charset="0"/>
              </a:rPr>
              <a:t>Each transform has 2 functions: smoothing, difference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latin typeface="Tahoma" charset="0"/>
              </a:rPr>
              <a:t>Applies to pairs of data, resulting in two </a:t>
            </a:r>
            <a:r>
              <a:rPr lang="en-US" sz="2000" dirty="0" smtClean="0">
                <a:latin typeface="Tahoma" charset="0"/>
              </a:rPr>
              <a:t>sets </a:t>
            </a:r>
            <a:r>
              <a:rPr lang="en-US" sz="2000" dirty="0">
                <a:latin typeface="Tahoma" charset="0"/>
              </a:rPr>
              <a:t>of data of length L/2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latin typeface="Tahoma" charset="0"/>
              </a:rPr>
              <a:t>Applies two functions recursively, until reaches the desired length</a:t>
            </a:r>
          </a:p>
        </p:txBody>
      </p:sp>
      <p:grpSp>
        <p:nvGrpSpPr>
          <p:cNvPr id="31749" name="Group 4"/>
          <p:cNvGrpSpPr>
            <a:grpSpLocks/>
          </p:cNvGrpSpPr>
          <p:nvPr/>
        </p:nvGrpSpPr>
        <p:grpSpPr bwMode="auto">
          <a:xfrm>
            <a:off x="6553200" y="0"/>
            <a:ext cx="2590800" cy="1579563"/>
            <a:chOff x="3936" y="96"/>
            <a:chExt cx="1632" cy="995"/>
          </a:xfrm>
        </p:grpSpPr>
        <p:sp>
          <p:nvSpPr>
            <p:cNvPr id="31750" name="Rectangle 5"/>
            <p:cNvSpPr>
              <a:spLocks noChangeArrowheads="1"/>
            </p:cNvSpPr>
            <p:nvPr/>
          </p:nvSpPr>
          <p:spPr bwMode="auto">
            <a:xfrm>
              <a:off x="3936" y="96"/>
              <a:ext cx="1632" cy="9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 </a:t>
              </a:r>
              <a:endParaRPr lang="en-US" sz="1600"/>
            </a:p>
            <a:p>
              <a:pPr algn="ctr"/>
              <a:endParaRPr lang="en-US"/>
            </a:p>
          </p:txBody>
        </p:sp>
        <p:sp>
          <p:nvSpPr>
            <p:cNvPr id="31751" name="Line 6"/>
            <p:cNvSpPr>
              <a:spLocks noChangeShapeType="1"/>
            </p:cNvSpPr>
            <p:nvPr/>
          </p:nvSpPr>
          <p:spPr bwMode="auto">
            <a:xfrm>
              <a:off x="3984" y="86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752" name="Line 7"/>
            <p:cNvSpPr>
              <a:spLocks noChangeShapeType="1"/>
            </p:cNvSpPr>
            <p:nvPr/>
          </p:nvSpPr>
          <p:spPr bwMode="auto">
            <a:xfrm flipH="1" flipV="1">
              <a:off x="4128" y="28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753" name="Line 8"/>
            <p:cNvSpPr>
              <a:spLocks noChangeShapeType="1"/>
            </p:cNvSpPr>
            <p:nvPr/>
          </p:nvSpPr>
          <p:spPr bwMode="auto">
            <a:xfrm>
              <a:off x="4128" y="28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754" name="Line 9"/>
            <p:cNvSpPr>
              <a:spLocks noChangeShapeType="1"/>
            </p:cNvSpPr>
            <p:nvPr/>
          </p:nvSpPr>
          <p:spPr bwMode="auto">
            <a:xfrm>
              <a:off x="4416" y="28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755" name="Line 10"/>
            <p:cNvSpPr>
              <a:spLocks noChangeShapeType="1"/>
            </p:cNvSpPr>
            <p:nvPr/>
          </p:nvSpPr>
          <p:spPr bwMode="auto">
            <a:xfrm>
              <a:off x="4416" y="86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756" name="Line 11"/>
            <p:cNvSpPr>
              <a:spLocks noChangeShapeType="1"/>
            </p:cNvSpPr>
            <p:nvPr/>
          </p:nvSpPr>
          <p:spPr bwMode="auto">
            <a:xfrm>
              <a:off x="4848" y="86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757" name="Line 12"/>
            <p:cNvSpPr>
              <a:spLocks noChangeShapeType="1"/>
            </p:cNvSpPr>
            <p:nvPr/>
          </p:nvSpPr>
          <p:spPr bwMode="auto">
            <a:xfrm flipV="1">
              <a:off x="4944" y="336"/>
              <a:ext cx="192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758" name="Line 13"/>
            <p:cNvSpPr>
              <a:spLocks noChangeShapeType="1"/>
            </p:cNvSpPr>
            <p:nvPr/>
          </p:nvSpPr>
          <p:spPr bwMode="auto">
            <a:xfrm>
              <a:off x="5136" y="336"/>
              <a:ext cx="9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759" name="Line 14"/>
            <p:cNvSpPr>
              <a:spLocks noChangeShapeType="1"/>
            </p:cNvSpPr>
            <p:nvPr/>
          </p:nvSpPr>
          <p:spPr bwMode="auto">
            <a:xfrm>
              <a:off x="5232" y="624"/>
              <a:ext cx="9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760" name="Line 15"/>
            <p:cNvSpPr>
              <a:spLocks noChangeShapeType="1"/>
            </p:cNvSpPr>
            <p:nvPr/>
          </p:nvSpPr>
          <p:spPr bwMode="auto">
            <a:xfrm flipV="1">
              <a:off x="5328" y="864"/>
              <a:ext cx="9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761" name="Line 16"/>
            <p:cNvSpPr>
              <a:spLocks noChangeShapeType="1"/>
            </p:cNvSpPr>
            <p:nvPr/>
          </p:nvSpPr>
          <p:spPr bwMode="auto">
            <a:xfrm>
              <a:off x="5424" y="86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762" name="Rectangle 17"/>
            <p:cNvSpPr>
              <a:spLocks noChangeArrowheads="1"/>
            </p:cNvSpPr>
            <p:nvPr/>
          </p:nvSpPr>
          <p:spPr bwMode="auto">
            <a:xfrm>
              <a:off x="4080" y="864"/>
              <a:ext cx="45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Haar2</a:t>
              </a:r>
            </a:p>
          </p:txBody>
        </p:sp>
        <p:sp>
          <p:nvSpPr>
            <p:cNvPr id="31763" name="Rectangle 18"/>
            <p:cNvSpPr>
              <a:spLocks noChangeArrowheads="1"/>
            </p:cNvSpPr>
            <p:nvPr/>
          </p:nvSpPr>
          <p:spPr bwMode="auto">
            <a:xfrm>
              <a:off x="4752" y="864"/>
              <a:ext cx="775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0"/>
                <a:buNone/>
              </a:pPr>
              <a:r>
                <a:rPr lang="en-US" sz="1600"/>
                <a:t>Daubechie4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631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061"/>
          <p:cNvSpPr>
            <a:spLocks noGrp="1" noChangeArrowheads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5B408BE2-F9DC-8F40-B7FB-F945008F3EB6}" type="slidenum">
              <a:rPr lang="en-US" sz="1200"/>
              <a:pPr eaLnBrk="1" hangingPunct="1"/>
              <a:t>43</a:t>
            </a:fld>
            <a:endParaRPr lang="en-US" sz="120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Berlin Sans FB Demi" charset="0"/>
              </a:rPr>
              <a:t>Wavelet Decomposition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2400" dirty="0">
                <a:latin typeface="Tahoma" charset="0"/>
              </a:rPr>
              <a:t>Wavelets: A math tool for space-efficient hierarchical decomposition of functions </a:t>
            </a:r>
          </a:p>
          <a:p>
            <a:pPr eaLnBrk="1" hangingPunct="1">
              <a:lnSpc>
                <a:spcPct val="110000"/>
              </a:lnSpc>
            </a:pPr>
            <a:r>
              <a:rPr lang="en-US" sz="2400" dirty="0">
                <a:latin typeface="Tahoma" charset="0"/>
              </a:rPr>
              <a:t>S = [2, 2, 0, 2, 3, 5, 4, 4] can be transformed to S</a:t>
            </a:r>
            <a:r>
              <a:rPr lang="en-US" sz="2400" baseline="-25000" dirty="0">
                <a:latin typeface="Tahoma" charset="0"/>
              </a:rPr>
              <a:t>^ </a:t>
            </a:r>
            <a:r>
              <a:rPr lang="en-US" sz="2400" dirty="0">
                <a:latin typeface="Tahoma" charset="0"/>
              </a:rPr>
              <a:t>= [2</a:t>
            </a:r>
            <a:r>
              <a:rPr lang="en-US" sz="2400" baseline="30000" dirty="0">
                <a:latin typeface="Tahoma" charset="0"/>
              </a:rPr>
              <a:t>3</a:t>
            </a:r>
            <a:r>
              <a:rPr lang="en-US" sz="2400" dirty="0">
                <a:latin typeface="Tahoma" charset="0"/>
              </a:rPr>
              <a:t>/</a:t>
            </a:r>
            <a:r>
              <a:rPr lang="en-US" sz="2400" baseline="-25000" dirty="0">
                <a:latin typeface="Tahoma" charset="0"/>
              </a:rPr>
              <a:t>4</a:t>
            </a:r>
            <a:r>
              <a:rPr lang="en-US" sz="2400" dirty="0">
                <a:latin typeface="Tahoma" charset="0"/>
              </a:rPr>
              <a:t>, -1</a:t>
            </a:r>
            <a:r>
              <a:rPr lang="en-US" sz="2400" baseline="30000" dirty="0">
                <a:latin typeface="Tahoma" charset="0"/>
              </a:rPr>
              <a:t>1</a:t>
            </a:r>
            <a:r>
              <a:rPr lang="en-US" sz="2400" dirty="0">
                <a:latin typeface="Tahoma" charset="0"/>
              </a:rPr>
              <a:t>/</a:t>
            </a:r>
            <a:r>
              <a:rPr lang="en-US" sz="2400" baseline="-25000" dirty="0">
                <a:latin typeface="Tahoma" charset="0"/>
              </a:rPr>
              <a:t>4</a:t>
            </a:r>
            <a:r>
              <a:rPr lang="en-US" sz="2400" dirty="0">
                <a:latin typeface="Tahoma" charset="0"/>
              </a:rPr>
              <a:t>, </a:t>
            </a:r>
            <a:r>
              <a:rPr lang="en-US" sz="2400" baseline="30000" dirty="0">
                <a:latin typeface="Tahoma" charset="0"/>
              </a:rPr>
              <a:t>1</a:t>
            </a:r>
            <a:r>
              <a:rPr lang="en-US" sz="2400" dirty="0">
                <a:latin typeface="Tahoma" charset="0"/>
              </a:rPr>
              <a:t>/</a:t>
            </a:r>
            <a:r>
              <a:rPr lang="en-US" sz="2400" baseline="-25000" dirty="0">
                <a:latin typeface="Tahoma" charset="0"/>
              </a:rPr>
              <a:t>2</a:t>
            </a:r>
            <a:r>
              <a:rPr lang="en-US" sz="2400" dirty="0">
                <a:latin typeface="Tahoma" charset="0"/>
              </a:rPr>
              <a:t>, 0, 0, -1, -1, 0]</a:t>
            </a:r>
          </a:p>
          <a:p>
            <a:pPr eaLnBrk="1" hangingPunct="1">
              <a:lnSpc>
                <a:spcPct val="110000"/>
              </a:lnSpc>
            </a:pPr>
            <a:r>
              <a:rPr lang="en-US" sz="2400" dirty="0">
                <a:latin typeface="Tahoma" charset="0"/>
              </a:rPr>
              <a:t>Compression</a:t>
            </a:r>
            <a:r>
              <a:rPr lang="en-US" sz="2400" dirty="0" smtClean="0">
                <a:latin typeface="Tahoma" charset="0"/>
              </a:rPr>
              <a:t>:</a:t>
            </a:r>
            <a:endParaRPr lang="en-US" sz="2400" dirty="0">
              <a:latin typeface="Tahoma" charset="0"/>
            </a:endParaRPr>
          </a:p>
        </p:txBody>
      </p:sp>
      <p:pic>
        <p:nvPicPr>
          <p:cNvPr id="3277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19600"/>
            <a:ext cx="75438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967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061"/>
          <p:cNvSpPr>
            <a:spLocks noGrp="1" noChangeArrowheads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F7AC26F8-D0E4-0A44-B0E3-352C05251B53}" type="slidenum">
              <a:rPr lang="en-US" sz="1200"/>
              <a:pPr eaLnBrk="1" hangingPunct="1"/>
              <a:t>44</a:t>
            </a:fld>
            <a:endParaRPr lang="en-US" sz="1200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Berlin Sans FB Demi" charset="0"/>
              </a:rPr>
              <a:t>Haar Wavelet Coefficients </a:t>
            </a:r>
          </a:p>
        </p:txBody>
      </p:sp>
      <p:sp>
        <p:nvSpPr>
          <p:cNvPr id="33796" name="Rectangle 3"/>
          <p:cNvSpPr>
            <a:spLocks noChangeArrowheads="1"/>
          </p:cNvSpPr>
          <p:nvPr/>
        </p:nvSpPr>
        <p:spPr bwMode="auto">
          <a:xfrm>
            <a:off x="6132513" y="1066800"/>
            <a:ext cx="3011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  <a:latin typeface="Times New Roman" charset="0"/>
                <a:cs typeface="Arial" charset="0"/>
              </a:rPr>
              <a:t> </a:t>
            </a:r>
            <a:r>
              <a:rPr lang="en-US" sz="2000" b="1">
                <a:solidFill>
                  <a:schemeClr val="tx2"/>
                </a:solidFill>
                <a:latin typeface="Arial" charset="0"/>
                <a:cs typeface="Arial" charset="0"/>
              </a:rPr>
              <a:t>Coefficient </a:t>
            </a:r>
            <a:r>
              <a:rPr lang="ja-JP" altLang="en-US" sz="2000" b="1">
                <a:solidFill>
                  <a:schemeClr val="tx2"/>
                </a:solidFill>
                <a:latin typeface="Arial" charset="0"/>
                <a:cs typeface="Arial" charset="0"/>
              </a:rPr>
              <a:t>“</a:t>
            </a:r>
            <a:r>
              <a:rPr lang="en-US" sz="2000" b="1">
                <a:solidFill>
                  <a:schemeClr val="tx2"/>
                </a:solidFill>
                <a:latin typeface="Arial" charset="0"/>
                <a:cs typeface="Arial" charset="0"/>
              </a:rPr>
              <a:t>Supports</a:t>
            </a:r>
            <a:r>
              <a:rPr lang="ja-JP" altLang="en-US" sz="2000" b="1">
                <a:solidFill>
                  <a:schemeClr val="tx2"/>
                </a:solidFill>
                <a:latin typeface="Arial" charset="0"/>
                <a:cs typeface="Arial" charset="0"/>
              </a:rPr>
              <a:t>”</a:t>
            </a:r>
            <a:endParaRPr lang="en-US" sz="1400" b="1">
              <a:solidFill>
                <a:schemeClr val="tx2"/>
              </a:solidFill>
              <a:latin typeface="Times New Roman" charset="0"/>
              <a:cs typeface="Arial" charset="0"/>
            </a:endParaRPr>
          </a:p>
        </p:txBody>
      </p:sp>
      <p:sp>
        <p:nvSpPr>
          <p:cNvPr id="33797" name="Text Box 4"/>
          <p:cNvSpPr txBox="1">
            <a:spLocks noChangeArrowheads="1"/>
          </p:cNvSpPr>
          <p:nvPr/>
        </p:nvSpPr>
        <p:spPr bwMode="auto">
          <a:xfrm>
            <a:off x="381000" y="4953000"/>
            <a:ext cx="5641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600">
                <a:latin typeface="Verdana" charset="0"/>
                <a:cs typeface="Arial" charset="0"/>
              </a:rPr>
              <a:t>2              2   0            2   3            5   4               4</a:t>
            </a:r>
          </a:p>
        </p:txBody>
      </p:sp>
      <p:grpSp>
        <p:nvGrpSpPr>
          <p:cNvPr id="33798" name="Group 5"/>
          <p:cNvGrpSpPr>
            <a:grpSpLocks/>
          </p:cNvGrpSpPr>
          <p:nvPr/>
        </p:nvGrpSpPr>
        <p:grpSpPr bwMode="auto">
          <a:xfrm>
            <a:off x="2743200" y="2514600"/>
            <a:ext cx="762000" cy="457200"/>
            <a:chOff x="1392" y="1344"/>
            <a:chExt cx="480" cy="288"/>
          </a:xfrm>
        </p:grpSpPr>
        <p:sp>
          <p:nvSpPr>
            <p:cNvPr id="33903" name="Text Box 6"/>
            <p:cNvSpPr txBox="1">
              <a:spLocks noChangeArrowheads="1"/>
            </p:cNvSpPr>
            <p:nvPr/>
          </p:nvSpPr>
          <p:spPr bwMode="auto">
            <a:xfrm>
              <a:off x="1392" y="1392"/>
              <a:ext cx="4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r>
                <a:rPr lang="en-US" sz="1600">
                  <a:latin typeface="Verdana" charset="0"/>
                  <a:cs typeface="Arial" charset="0"/>
                </a:rPr>
                <a:t>-1.25</a:t>
              </a:r>
            </a:p>
          </p:txBody>
        </p:sp>
        <p:sp>
          <p:nvSpPr>
            <p:cNvPr id="33904" name="Oval 7"/>
            <p:cNvSpPr>
              <a:spLocks noChangeArrowheads="1"/>
            </p:cNvSpPr>
            <p:nvPr/>
          </p:nvSpPr>
          <p:spPr bwMode="auto">
            <a:xfrm>
              <a:off x="1392" y="1344"/>
              <a:ext cx="432" cy="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3799" name="Group 8"/>
          <p:cNvGrpSpPr>
            <a:grpSpLocks/>
          </p:cNvGrpSpPr>
          <p:nvPr/>
        </p:nvGrpSpPr>
        <p:grpSpPr bwMode="auto">
          <a:xfrm>
            <a:off x="2743200" y="1752600"/>
            <a:ext cx="685800" cy="457200"/>
            <a:chOff x="1392" y="1008"/>
            <a:chExt cx="432" cy="288"/>
          </a:xfrm>
        </p:grpSpPr>
        <p:sp>
          <p:nvSpPr>
            <p:cNvPr id="33901" name="Text Box 9"/>
            <p:cNvSpPr txBox="1">
              <a:spLocks noChangeArrowheads="1"/>
            </p:cNvSpPr>
            <p:nvPr/>
          </p:nvSpPr>
          <p:spPr bwMode="auto">
            <a:xfrm>
              <a:off x="1392" y="1056"/>
              <a:ext cx="40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r>
                <a:rPr lang="en-US" sz="1600">
                  <a:latin typeface="Verdana" charset="0"/>
                  <a:cs typeface="Arial" charset="0"/>
                </a:rPr>
                <a:t>2.75</a:t>
              </a:r>
            </a:p>
          </p:txBody>
        </p:sp>
        <p:sp>
          <p:nvSpPr>
            <p:cNvPr id="33902" name="Oval 10"/>
            <p:cNvSpPr>
              <a:spLocks noChangeArrowheads="1"/>
            </p:cNvSpPr>
            <p:nvPr/>
          </p:nvSpPr>
          <p:spPr bwMode="auto">
            <a:xfrm>
              <a:off x="1392" y="1008"/>
              <a:ext cx="432" cy="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3800" name="Group 11"/>
          <p:cNvGrpSpPr>
            <a:grpSpLocks/>
          </p:cNvGrpSpPr>
          <p:nvPr/>
        </p:nvGrpSpPr>
        <p:grpSpPr bwMode="auto">
          <a:xfrm>
            <a:off x="1524000" y="3276600"/>
            <a:ext cx="762000" cy="457200"/>
            <a:chOff x="816" y="1632"/>
            <a:chExt cx="480" cy="288"/>
          </a:xfrm>
        </p:grpSpPr>
        <p:sp>
          <p:nvSpPr>
            <p:cNvPr id="33899" name="Oval 12"/>
            <p:cNvSpPr>
              <a:spLocks noChangeArrowheads="1"/>
            </p:cNvSpPr>
            <p:nvPr/>
          </p:nvSpPr>
          <p:spPr bwMode="auto">
            <a:xfrm>
              <a:off x="816" y="1632"/>
              <a:ext cx="432" cy="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00" name="Text Box 13"/>
            <p:cNvSpPr txBox="1">
              <a:spLocks noChangeArrowheads="1"/>
            </p:cNvSpPr>
            <p:nvPr/>
          </p:nvSpPr>
          <p:spPr bwMode="auto">
            <a:xfrm>
              <a:off x="864" y="1680"/>
              <a:ext cx="4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r>
                <a:rPr lang="en-US" sz="1600">
                  <a:latin typeface="Verdana" charset="0"/>
                  <a:cs typeface="Arial" charset="0"/>
                </a:rPr>
                <a:t>0.5</a:t>
              </a:r>
            </a:p>
          </p:txBody>
        </p:sp>
      </p:grpSp>
      <p:grpSp>
        <p:nvGrpSpPr>
          <p:cNvPr id="33801" name="Group 14"/>
          <p:cNvGrpSpPr>
            <a:grpSpLocks/>
          </p:cNvGrpSpPr>
          <p:nvPr/>
        </p:nvGrpSpPr>
        <p:grpSpPr bwMode="auto">
          <a:xfrm>
            <a:off x="4038600" y="3276600"/>
            <a:ext cx="762000" cy="457200"/>
            <a:chOff x="816" y="1632"/>
            <a:chExt cx="480" cy="288"/>
          </a:xfrm>
        </p:grpSpPr>
        <p:sp>
          <p:nvSpPr>
            <p:cNvPr id="33897" name="Oval 15"/>
            <p:cNvSpPr>
              <a:spLocks noChangeArrowheads="1"/>
            </p:cNvSpPr>
            <p:nvPr/>
          </p:nvSpPr>
          <p:spPr bwMode="auto">
            <a:xfrm>
              <a:off x="816" y="1632"/>
              <a:ext cx="432" cy="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98" name="Text Box 16"/>
            <p:cNvSpPr txBox="1">
              <a:spLocks noChangeArrowheads="1"/>
            </p:cNvSpPr>
            <p:nvPr/>
          </p:nvSpPr>
          <p:spPr bwMode="auto">
            <a:xfrm>
              <a:off x="864" y="1680"/>
              <a:ext cx="4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r>
                <a:rPr lang="en-US" sz="1600">
                  <a:latin typeface="Verdana" charset="0"/>
                  <a:cs typeface="Arial" charset="0"/>
                </a:rPr>
                <a:t> 0</a:t>
              </a:r>
            </a:p>
          </p:txBody>
        </p:sp>
      </p:grpSp>
      <p:grpSp>
        <p:nvGrpSpPr>
          <p:cNvPr id="33802" name="Group 17"/>
          <p:cNvGrpSpPr>
            <a:grpSpLocks/>
          </p:cNvGrpSpPr>
          <p:nvPr/>
        </p:nvGrpSpPr>
        <p:grpSpPr bwMode="auto">
          <a:xfrm>
            <a:off x="838200" y="4038600"/>
            <a:ext cx="762000" cy="457200"/>
            <a:chOff x="816" y="1632"/>
            <a:chExt cx="480" cy="288"/>
          </a:xfrm>
        </p:grpSpPr>
        <p:sp>
          <p:nvSpPr>
            <p:cNvPr id="33895" name="Oval 18"/>
            <p:cNvSpPr>
              <a:spLocks noChangeArrowheads="1"/>
            </p:cNvSpPr>
            <p:nvPr/>
          </p:nvSpPr>
          <p:spPr bwMode="auto">
            <a:xfrm>
              <a:off x="816" y="1632"/>
              <a:ext cx="432" cy="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96" name="Text Box 19"/>
            <p:cNvSpPr txBox="1">
              <a:spLocks noChangeArrowheads="1"/>
            </p:cNvSpPr>
            <p:nvPr/>
          </p:nvSpPr>
          <p:spPr bwMode="auto">
            <a:xfrm>
              <a:off x="864" y="1680"/>
              <a:ext cx="4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r>
                <a:rPr lang="en-US" sz="1600">
                  <a:latin typeface="Verdana" charset="0"/>
                  <a:cs typeface="Arial" charset="0"/>
                </a:rPr>
                <a:t> 0</a:t>
              </a:r>
            </a:p>
          </p:txBody>
        </p:sp>
      </p:grpSp>
      <p:grpSp>
        <p:nvGrpSpPr>
          <p:cNvPr id="33803" name="Group 20"/>
          <p:cNvGrpSpPr>
            <a:grpSpLocks/>
          </p:cNvGrpSpPr>
          <p:nvPr/>
        </p:nvGrpSpPr>
        <p:grpSpPr bwMode="auto">
          <a:xfrm>
            <a:off x="2209800" y="4038600"/>
            <a:ext cx="762000" cy="457200"/>
            <a:chOff x="816" y="1632"/>
            <a:chExt cx="480" cy="288"/>
          </a:xfrm>
        </p:grpSpPr>
        <p:sp>
          <p:nvSpPr>
            <p:cNvPr id="33893" name="Oval 21"/>
            <p:cNvSpPr>
              <a:spLocks noChangeArrowheads="1"/>
            </p:cNvSpPr>
            <p:nvPr/>
          </p:nvSpPr>
          <p:spPr bwMode="auto">
            <a:xfrm>
              <a:off x="816" y="1632"/>
              <a:ext cx="432" cy="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94" name="Text Box 22"/>
            <p:cNvSpPr txBox="1">
              <a:spLocks noChangeArrowheads="1"/>
            </p:cNvSpPr>
            <p:nvPr/>
          </p:nvSpPr>
          <p:spPr bwMode="auto">
            <a:xfrm>
              <a:off x="864" y="1680"/>
              <a:ext cx="4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r>
                <a:rPr lang="en-US" sz="1600">
                  <a:latin typeface="Verdana" charset="0"/>
                  <a:cs typeface="Arial" charset="0"/>
                </a:rPr>
                <a:t> -1</a:t>
              </a:r>
            </a:p>
          </p:txBody>
        </p:sp>
      </p:grpSp>
      <p:grpSp>
        <p:nvGrpSpPr>
          <p:cNvPr id="33804" name="Group 23"/>
          <p:cNvGrpSpPr>
            <a:grpSpLocks/>
          </p:cNvGrpSpPr>
          <p:nvPr/>
        </p:nvGrpSpPr>
        <p:grpSpPr bwMode="auto">
          <a:xfrm>
            <a:off x="4876800" y="4038600"/>
            <a:ext cx="762000" cy="457200"/>
            <a:chOff x="816" y="1632"/>
            <a:chExt cx="480" cy="288"/>
          </a:xfrm>
        </p:grpSpPr>
        <p:sp>
          <p:nvSpPr>
            <p:cNvPr id="33891" name="Oval 24"/>
            <p:cNvSpPr>
              <a:spLocks noChangeArrowheads="1"/>
            </p:cNvSpPr>
            <p:nvPr/>
          </p:nvSpPr>
          <p:spPr bwMode="auto">
            <a:xfrm>
              <a:off x="816" y="1632"/>
              <a:ext cx="432" cy="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92" name="Text Box 25"/>
            <p:cNvSpPr txBox="1">
              <a:spLocks noChangeArrowheads="1"/>
            </p:cNvSpPr>
            <p:nvPr/>
          </p:nvSpPr>
          <p:spPr bwMode="auto">
            <a:xfrm>
              <a:off x="864" y="1680"/>
              <a:ext cx="4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r>
                <a:rPr lang="en-US" sz="1600">
                  <a:latin typeface="Verdana" charset="0"/>
                  <a:cs typeface="Arial" charset="0"/>
                </a:rPr>
                <a:t> 0</a:t>
              </a:r>
            </a:p>
          </p:txBody>
        </p:sp>
      </p:grpSp>
      <p:grpSp>
        <p:nvGrpSpPr>
          <p:cNvPr id="33805" name="Group 26"/>
          <p:cNvGrpSpPr>
            <a:grpSpLocks/>
          </p:cNvGrpSpPr>
          <p:nvPr/>
        </p:nvGrpSpPr>
        <p:grpSpPr bwMode="auto">
          <a:xfrm>
            <a:off x="3429000" y="4038600"/>
            <a:ext cx="762000" cy="457200"/>
            <a:chOff x="816" y="1632"/>
            <a:chExt cx="480" cy="288"/>
          </a:xfrm>
        </p:grpSpPr>
        <p:sp>
          <p:nvSpPr>
            <p:cNvPr id="33889" name="Oval 27"/>
            <p:cNvSpPr>
              <a:spLocks noChangeArrowheads="1"/>
            </p:cNvSpPr>
            <p:nvPr/>
          </p:nvSpPr>
          <p:spPr bwMode="auto">
            <a:xfrm>
              <a:off x="816" y="1632"/>
              <a:ext cx="432" cy="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90" name="Text Box 28"/>
            <p:cNvSpPr txBox="1">
              <a:spLocks noChangeArrowheads="1"/>
            </p:cNvSpPr>
            <p:nvPr/>
          </p:nvSpPr>
          <p:spPr bwMode="auto">
            <a:xfrm>
              <a:off x="864" y="1680"/>
              <a:ext cx="4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r>
                <a:rPr lang="en-US" sz="1600">
                  <a:latin typeface="Verdana" charset="0"/>
                  <a:cs typeface="Arial" charset="0"/>
                </a:rPr>
                <a:t> -1</a:t>
              </a:r>
            </a:p>
          </p:txBody>
        </p:sp>
      </p:grpSp>
      <p:sp>
        <p:nvSpPr>
          <p:cNvPr id="33806" name="Line 29"/>
          <p:cNvSpPr>
            <a:spLocks noChangeShapeType="1"/>
          </p:cNvSpPr>
          <p:nvPr/>
        </p:nvSpPr>
        <p:spPr bwMode="auto">
          <a:xfrm flipH="1">
            <a:off x="609600" y="4419600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7" name="Line 30"/>
          <p:cNvSpPr>
            <a:spLocks noChangeShapeType="1"/>
          </p:cNvSpPr>
          <p:nvPr/>
        </p:nvSpPr>
        <p:spPr bwMode="auto">
          <a:xfrm>
            <a:off x="1371600" y="4419600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8" name="Line 31"/>
          <p:cNvSpPr>
            <a:spLocks noChangeShapeType="1"/>
          </p:cNvSpPr>
          <p:nvPr/>
        </p:nvSpPr>
        <p:spPr bwMode="auto">
          <a:xfrm flipH="1">
            <a:off x="2057400" y="4419600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9" name="Line 32"/>
          <p:cNvSpPr>
            <a:spLocks noChangeShapeType="1"/>
          </p:cNvSpPr>
          <p:nvPr/>
        </p:nvSpPr>
        <p:spPr bwMode="auto">
          <a:xfrm flipH="1">
            <a:off x="3276600" y="4419600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0" name="Line 33"/>
          <p:cNvSpPr>
            <a:spLocks noChangeShapeType="1"/>
          </p:cNvSpPr>
          <p:nvPr/>
        </p:nvSpPr>
        <p:spPr bwMode="auto">
          <a:xfrm flipH="1">
            <a:off x="4648200" y="4419600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1" name="Line 34"/>
          <p:cNvSpPr>
            <a:spLocks noChangeShapeType="1"/>
          </p:cNvSpPr>
          <p:nvPr/>
        </p:nvSpPr>
        <p:spPr bwMode="auto">
          <a:xfrm>
            <a:off x="2743200" y="4495800"/>
            <a:ext cx="2286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2" name="Line 35"/>
          <p:cNvSpPr>
            <a:spLocks noChangeShapeType="1"/>
          </p:cNvSpPr>
          <p:nvPr/>
        </p:nvSpPr>
        <p:spPr bwMode="auto">
          <a:xfrm>
            <a:off x="3962400" y="4419600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3" name="Line 36"/>
          <p:cNvSpPr>
            <a:spLocks noChangeShapeType="1"/>
          </p:cNvSpPr>
          <p:nvPr/>
        </p:nvSpPr>
        <p:spPr bwMode="auto">
          <a:xfrm>
            <a:off x="5486400" y="4419600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4" name="Line 37"/>
          <p:cNvSpPr>
            <a:spLocks noChangeShapeType="1"/>
          </p:cNvSpPr>
          <p:nvPr/>
        </p:nvSpPr>
        <p:spPr bwMode="auto">
          <a:xfrm flipH="1">
            <a:off x="1219200" y="3657600"/>
            <a:ext cx="3810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5" name="Line 38"/>
          <p:cNvSpPr>
            <a:spLocks noChangeShapeType="1"/>
          </p:cNvSpPr>
          <p:nvPr/>
        </p:nvSpPr>
        <p:spPr bwMode="auto">
          <a:xfrm flipH="1">
            <a:off x="3733800" y="3657600"/>
            <a:ext cx="3810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6" name="Line 39"/>
          <p:cNvSpPr>
            <a:spLocks noChangeShapeType="1"/>
          </p:cNvSpPr>
          <p:nvPr/>
        </p:nvSpPr>
        <p:spPr bwMode="auto">
          <a:xfrm flipH="1">
            <a:off x="1981200" y="2819400"/>
            <a:ext cx="7620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7" name="Line 40"/>
          <p:cNvSpPr>
            <a:spLocks noChangeShapeType="1"/>
          </p:cNvSpPr>
          <p:nvPr/>
        </p:nvSpPr>
        <p:spPr bwMode="auto">
          <a:xfrm>
            <a:off x="2133600" y="3657600"/>
            <a:ext cx="4572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8" name="Line 41"/>
          <p:cNvSpPr>
            <a:spLocks noChangeShapeType="1"/>
          </p:cNvSpPr>
          <p:nvPr/>
        </p:nvSpPr>
        <p:spPr bwMode="auto">
          <a:xfrm>
            <a:off x="4648200" y="3657600"/>
            <a:ext cx="4572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9" name="Line 42"/>
          <p:cNvSpPr>
            <a:spLocks noChangeShapeType="1"/>
          </p:cNvSpPr>
          <p:nvPr/>
        </p:nvSpPr>
        <p:spPr bwMode="auto">
          <a:xfrm>
            <a:off x="3429000" y="2819400"/>
            <a:ext cx="914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0" name="Line 43"/>
          <p:cNvSpPr>
            <a:spLocks noChangeShapeType="1"/>
          </p:cNvSpPr>
          <p:nvPr/>
        </p:nvSpPr>
        <p:spPr bwMode="auto">
          <a:xfrm flipH="1">
            <a:off x="3048000" y="22098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1" name="Text Box 44"/>
          <p:cNvSpPr txBox="1">
            <a:spLocks noChangeArrowheads="1"/>
          </p:cNvSpPr>
          <p:nvPr/>
        </p:nvSpPr>
        <p:spPr bwMode="auto">
          <a:xfrm>
            <a:off x="2667000" y="2133600"/>
            <a:ext cx="449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2000" b="1">
                <a:solidFill>
                  <a:schemeClr val="tx2"/>
                </a:solidFill>
                <a:latin typeface="Verdana" charset="0"/>
                <a:cs typeface="Arial" charset="0"/>
              </a:rPr>
              <a:t>+</a:t>
            </a:r>
          </a:p>
        </p:txBody>
      </p:sp>
      <p:sp>
        <p:nvSpPr>
          <p:cNvPr id="33822" name="Text Box 45"/>
          <p:cNvSpPr txBox="1">
            <a:spLocks noChangeArrowheads="1"/>
          </p:cNvSpPr>
          <p:nvPr/>
        </p:nvSpPr>
        <p:spPr bwMode="auto">
          <a:xfrm>
            <a:off x="3810000" y="2743200"/>
            <a:ext cx="33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FF5050"/>
                </a:solidFill>
                <a:latin typeface="Verdana" charset="0"/>
                <a:cs typeface="Arial" charset="0"/>
              </a:rPr>
              <a:t>-</a:t>
            </a:r>
          </a:p>
        </p:txBody>
      </p:sp>
      <p:sp>
        <p:nvSpPr>
          <p:cNvPr id="33823" name="Text Box 46"/>
          <p:cNvSpPr txBox="1">
            <a:spLocks noChangeArrowheads="1"/>
          </p:cNvSpPr>
          <p:nvPr/>
        </p:nvSpPr>
        <p:spPr bwMode="auto">
          <a:xfrm>
            <a:off x="2133600" y="2667000"/>
            <a:ext cx="449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2000" b="1">
                <a:solidFill>
                  <a:srgbClr val="FF5050"/>
                </a:solidFill>
                <a:latin typeface="Verdana" charset="0"/>
                <a:cs typeface="Arial" charset="0"/>
              </a:rPr>
              <a:t>+</a:t>
            </a:r>
          </a:p>
        </p:txBody>
      </p:sp>
      <p:sp>
        <p:nvSpPr>
          <p:cNvPr id="33824" name="Text Box 47"/>
          <p:cNvSpPr txBox="1">
            <a:spLocks noChangeArrowheads="1"/>
          </p:cNvSpPr>
          <p:nvPr/>
        </p:nvSpPr>
        <p:spPr bwMode="auto">
          <a:xfrm>
            <a:off x="990600" y="3505200"/>
            <a:ext cx="449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2000" b="1">
                <a:solidFill>
                  <a:srgbClr val="FF5050"/>
                </a:solidFill>
                <a:latin typeface="Verdana" charset="0"/>
                <a:cs typeface="Arial" charset="0"/>
              </a:rPr>
              <a:t>+</a:t>
            </a:r>
          </a:p>
        </p:txBody>
      </p:sp>
      <p:sp>
        <p:nvSpPr>
          <p:cNvPr id="33825" name="Text Box 48"/>
          <p:cNvSpPr txBox="1">
            <a:spLocks noChangeArrowheads="1"/>
          </p:cNvSpPr>
          <p:nvPr/>
        </p:nvSpPr>
        <p:spPr bwMode="auto">
          <a:xfrm>
            <a:off x="381000" y="43434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2000" b="1">
                <a:solidFill>
                  <a:srgbClr val="FF5050"/>
                </a:solidFill>
                <a:latin typeface="Verdana" charset="0"/>
                <a:cs typeface="Arial" charset="0"/>
              </a:rPr>
              <a:t>+</a:t>
            </a:r>
          </a:p>
        </p:txBody>
      </p:sp>
      <p:sp>
        <p:nvSpPr>
          <p:cNvPr id="33826" name="Text Box 49"/>
          <p:cNvSpPr txBox="1">
            <a:spLocks noChangeArrowheads="1"/>
          </p:cNvSpPr>
          <p:nvPr/>
        </p:nvSpPr>
        <p:spPr bwMode="auto">
          <a:xfrm>
            <a:off x="1905000" y="4419600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2000" b="1">
                <a:solidFill>
                  <a:srgbClr val="FF5050"/>
                </a:solidFill>
                <a:latin typeface="Verdana" charset="0"/>
                <a:cs typeface="Arial" charset="0"/>
              </a:rPr>
              <a:t>+</a:t>
            </a:r>
          </a:p>
        </p:txBody>
      </p:sp>
      <p:sp>
        <p:nvSpPr>
          <p:cNvPr id="33827" name="Text Box 50"/>
          <p:cNvSpPr txBox="1">
            <a:spLocks noChangeArrowheads="1"/>
          </p:cNvSpPr>
          <p:nvPr/>
        </p:nvSpPr>
        <p:spPr bwMode="auto">
          <a:xfrm>
            <a:off x="3048000" y="4419600"/>
            <a:ext cx="449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2000" b="1">
                <a:solidFill>
                  <a:srgbClr val="FF5050"/>
                </a:solidFill>
                <a:latin typeface="Verdana" charset="0"/>
                <a:cs typeface="Arial" charset="0"/>
              </a:rPr>
              <a:t>+</a:t>
            </a:r>
          </a:p>
        </p:txBody>
      </p:sp>
      <p:sp>
        <p:nvSpPr>
          <p:cNvPr id="33828" name="Text Box 51"/>
          <p:cNvSpPr txBox="1">
            <a:spLocks noChangeArrowheads="1"/>
          </p:cNvSpPr>
          <p:nvPr/>
        </p:nvSpPr>
        <p:spPr bwMode="auto">
          <a:xfrm>
            <a:off x="3581400" y="3581400"/>
            <a:ext cx="449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2000" b="1">
                <a:solidFill>
                  <a:srgbClr val="FF5050"/>
                </a:solidFill>
                <a:latin typeface="Verdana" charset="0"/>
                <a:cs typeface="Arial" charset="0"/>
              </a:rPr>
              <a:t>+</a:t>
            </a:r>
          </a:p>
        </p:txBody>
      </p:sp>
      <p:sp>
        <p:nvSpPr>
          <p:cNvPr id="33829" name="Text Box 52"/>
          <p:cNvSpPr txBox="1">
            <a:spLocks noChangeArrowheads="1"/>
          </p:cNvSpPr>
          <p:nvPr/>
        </p:nvSpPr>
        <p:spPr bwMode="auto">
          <a:xfrm>
            <a:off x="4495800" y="4419600"/>
            <a:ext cx="449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2000" b="1">
                <a:solidFill>
                  <a:srgbClr val="FF5050"/>
                </a:solidFill>
                <a:latin typeface="Verdana" charset="0"/>
                <a:cs typeface="Arial" charset="0"/>
              </a:rPr>
              <a:t>+</a:t>
            </a:r>
          </a:p>
        </p:txBody>
      </p:sp>
      <p:sp>
        <p:nvSpPr>
          <p:cNvPr id="33830" name="Text Box 53"/>
          <p:cNvSpPr txBox="1">
            <a:spLocks noChangeArrowheads="1"/>
          </p:cNvSpPr>
          <p:nvPr/>
        </p:nvSpPr>
        <p:spPr bwMode="auto">
          <a:xfrm>
            <a:off x="2362200" y="3505200"/>
            <a:ext cx="33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FF5050"/>
                </a:solidFill>
                <a:latin typeface="Verdana" charset="0"/>
                <a:cs typeface="Arial" charset="0"/>
              </a:rPr>
              <a:t>-</a:t>
            </a:r>
          </a:p>
        </p:txBody>
      </p:sp>
      <p:sp>
        <p:nvSpPr>
          <p:cNvPr id="33831" name="Text Box 54"/>
          <p:cNvSpPr txBox="1">
            <a:spLocks noChangeArrowheads="1"/>
          </p:cNvSpPr>
          <p:nvPr/>
        </p:nvSpPr>
        <p:spPr bwMode="auto">
          <a:xfrm>
            <a:off x="4876800" y="3581400"/>
            <a:ext cx="33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FF5050"/>
                </a:solidFill>
                <a:latin typeface="Verdana" charset="0"/>
                <a:cs typeface="Arial" charset="0"/>
              </a:rPr>
              <a:t>-</a:t>
            </a:r>
          </a:p>
        </p:txBody>
      </p:sp>
      <p:sp>
        <p:nvSpPr>
          <p:cNvPr id="33832" name="Text Box 55"/>
          <p:cNvSpPr txBox="1">
            <a:spLocks noChangeArrowheads="1"/>
          </p:cNvSpPr>
          <p:nvPr/>
        </p:nvSpPr>
        <p:spPr bwMode="auto">
          <a:xfrm>
            <a:off x="1447800" y="4419600"/>
            <a:ext cx="33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FF5050"/>
                </a:solidFill>
                <a:latin typeface="Verdana" charset="0"/>
                <a:cs typeface="Arial" charset="0"/>
              </a:rPr>
              <a:t>-</a:t>
            </a:r>
          </a:p>
        </p:txBody>
      </p:sp>
      <p:sp>
        <p:nvSpPr>
          <p:cNvPr id="33833" name="Text Box 56"/>
          <p:cNvSpPr txBox="1">
            <a:spLocks noChangeArrowheads="1"/>
          </p:cNvSpPr>
          <p:nvPr/>
        </p:nvSpPr>
        <p:spPr bwMode="auto">
          <a:xfrm>
            <a:off x="2743200" y="4419600"/>
            <a:ext cx="33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FF5050"/>
                </a:solidFill>
                <a:latin typeface="Verdana" charset="0"/>
                <a:cs typeface="Arial" charset="0"/>
              </a:rPr>
              <a:t>-</a:t>
            </a:r>
          </a:p>
        </p:txBody>
      </p:sp>
      <p:sp>
        <p:nvSpPr>
          <p:cNvPr id="33834" name="Text Box 57"/>
          <p:cNvSpPr txBox="1">
            <a:spLocks noChangeArrowheads="1"/>
          </p:cNvSpPr>
          <p:nvPr/>
        </p:nvSpPr>
        <p:spPr bwMode="auto">
          <a:xfrm>
            <a:off x="4114800" y="4419600"/>
            <a:ext cx="33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FF5050"/>
                </a:solidFill>
                <a:latin typeface="Verdana" charset="0"/>
                <a:cs typeface="Arial" charset="0"/>
              </a:rPr>
              <a:t>-</a:t>
            </a:r>
          </a:p>
        </p:txBody>
      </p:sp>
      <p:sp>
        <p:nvSpPr>
          <p:cNvPr id="33835" name="Text Box 58"/>
          <p:cNvSpPr txBox="1">
            <a:spLocks noChangeArrowheads="1"/>
          </p:cNvSpPr>
          <p:nvPr/>
        </p:nvSpPr>
        <p:spPr bwMode="auto">
          <a:xfrm>
            <a:off x="5638800" y="4419600"/>
            <a:ext cx="33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FF5050"/>
                </a:solidFill>
                <a:latin typeface="Verdana" charset="0"/>
                <a:cs typeface="Arial" charset="0"/>
              </a:rPr>
              <a:t>-</a:t>
            </a:r>
          </a:p>
        </p:txBody>
      </p:sp>
      <p:grpSp>
        <p:nvGrpSpPr>
          <p:cNvPr id="33836" name="Group 59"/>
          <p:cNvGrpSpPr>
            <a:grpSpLocks/>
          </p:cNvGrpSpPr>
          <p:nvPr/>
        </p:nvGrpSpPr>
        <p:grpSpPr bwMode="auto">
          <a:xfrm>
            <a:off x="6969125" y="1295400"/>
            <a:ext cx="2174875" cy="611188"/>
            <a:chOff x="4368" y="2640"/>
            <a:chExt cx="1296" cy="384"/>
          </a:xfrm>
        </p:grpSpPr>
        <p:sp>
          <p:nvSpPr>
            <p:cNvPr id="33887" name="Rectangle 60"/>
            <p:cNvSpPr>
              <a:spLocks noChangeArrowheads="1"/>
            </p:cNvSpPr>
            <p:nvPr/>
          </p:nvSpPr>
          <p:spPr bwMode="auto">
            <a:xfrm>
              <a:off x="4368" y="2832"/>
              <a:ext cx="1152" cy="1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88" name="Text Box 61"/>
            <p:cNvSpPr txBox="1">
              <a:spLocks noChangeArrowheads="1"/>
            </p:cNvSpPr>
            <p:nvPr/>
          </p:nvSpPr>
          <p:spPr bwMode="auto">
            <a:xfrm>
              <a:off x="4801" y="2640"/>
              <a:ext cx="863" cy="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4800" b="1" baseline="-25000">
                  <a:latin typeface="Times New Roman" charset="0"/>
                  <a:cs typeface="Arial" charset="0"/>
                </a:rPr>
                <a:t>+</a:t>
              </a:r>
            </a:p>
          </p:txBody>
        </p:sp>
      </p:grpSp>
      <p:grpSp>
        <p:nvGrpSpPr>
          <p:cNvPr id="33837" name="Group 62"/>
          <p:cNvGrpSpPr>
            <a:grpSpLocks/>
          </p:cNvGrpSpPr>
          <p:nvPr/>
        </p:nvGrpSpPr>
        <p:grpSpPr bwMode="auto">
          <a:xfrm>
            <a:off x="5978525" y="1524000"/>
            <a:ext cx="2951163" cy="4572000"/>
            <a:chOff x="3766" y="960"/>
            <a:chExt cx="1859" cy="2880"/>
          </a:xfrm>
        </p:grpSpPr>
        <p:sp>
          <p:nvSpPr>
            <p:cNvPr id="33842" name="Rectangle 63"/>
            <p:cNvSpPr>
              <a:spLocks noChangeArrowheads="1"/>
            </p:cNvSpPr>
            <p:nvPr/>
          </p:nvSpPr>
          <p:spPr bwMode="auto">
            <a:xfrm>
              <a:off x="4390" y="1439"/>
              <a:ext cx="1230" cy="192"/>
            </a:xfrm>
            <a:prstGeom prst="rect">
              <a:avLst/>
            </a:prstGeom>
            <a:solidFill>
              <a:srgbClr val="66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43" name="Text Box 64"/>
            <p:cNvSpPr txBox="1">
              <a:spLocks noChangeArrowheads="1"/>
            </p:cNvSpPr>
            <p:nvPr/>
          </p:nvSpPr>
          <p:spPr bwMode="auto">
            <a:xfrm>
              <a:off x="5158" y="1008"/>
              <a:ext cx="443" cy="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8000" b="1" baseline="-25000">
                  <a:solidFill>
                    <a:schemeClr val="bg1"/>
                  </a:solidFill>
                  <a:latin typeface="Times New Roman" charset="0"/>
                  <a:cs typeface="Arial" charset="0"/>
                </a:rPr>
                <a:t>-</a:t>
              </a:r>
              <a:endParaRPr lang="en-US" sz="8000" b="1" baseline="-25000">
                <a:latin typeface="Times New Roman" charset="0"/>
                <a:cs typeface="Arial" charset="0"/>
              </a:endParaRPr>
            </a:p>
          </p:txBody>
        </p:sp>
        <p:sp>
          <p:nvSpPr>
            <p:cNvPr id="33844" name="Rectangle 65"/>
            <p:cNvSpPr>
              <a:spLocks noChangeArrowheads="1"/>
            </p:cNvSpPr>
            <p:nvPr/>
          </p:nvSpPr>
          <p:spPr bwMode="auto">
            <a:xfrm>
              <a:off x="4390" y="1440"/>
              <a:ext cx="590" cy="1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45" name="Text Box 66"/>
            <p:cNvSpPr txBox="1">
              <a:spLocks noChangeArrowheads="1"/>
            </p:cNvSpPr>
            <p:nvPr/>
          </p:nvSpPr>
          <p:spPr bwMode="auto">
            <a:xfrm>
              <a:off x="4539" y="1247"/>
              <a:ext cx="44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4800" b="1" baseline="-25000">
                  <a:latin typeface="Times New Roman" charset="0"/>
                  <a:cs typeface="Arial" charset="0"/>
                </a:rPr>
                <a:t>+</a:t>
              </a:r>
            </a:p>
          </p:txBody>
        </p:sp>
        <p:sp>
          <p:nvSpPr>
            <p:cNvPr id="33846" name="Rectangle 67"/>
            <p:cNvSpPr>
              <a:spLocks noChangeArrowheads="1"/>
            </p:cNvSpPr>
            <p:nvPr/>
          </p:nvSpPr>
          <p:spPr bwMode="auto">
            <a:xfrm>
              <a:off x="4390" y="2258"/>
              <a:ext cx="1231" cy="193"/>
            </a:xfrm>
            <a:prstGeom prst="rect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47" name="Rectangle 68"/>
            <p:cNvSpPr>
              <a:spLocks noChangeArrowheads="1"/>
            </p:cNvSpPr>
            <p:nvPr/>
          </p:nvSpPr>
          <p:spPr bwMode="auto">
            <a:xfrm>
              <a:off x="5030" y="2260"/>
              <a:ext cx="295" cy="1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48" name="Text Box 69"/>
            <p:cNvSpPr txBox="1">
              <a:spLocks noChangeArrowheads="1"/>
            </p:cNvSpPr>
            <p:nvPr/>
          </p:nvSpPr>
          <p:spPr bwMode="auto">
            <a:xfrm>
              <a:off x="5030" y="2067"/>
              <a:ext cx="22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4800" b="1" baseline="-25000">
                  <a:latin typeface="Times New Roman" charset="0"/>
                  <a:cs typeface="Arial" charset="0"/>
                </a:rPr>
                <a:t>+</a:t>
              </a:r>
            </a:p>
          </p:txBody>
        </p:sp>
        <p:sp>
          <p:nvSpPr>
            <p:cNvPr id="33849" name="Rectangle 70"/>
            <p:cNvSpPr>
              <a:spLocks noChangeArrowheads="1"/>
            </p:cNvSpPr>
            <p:nvPr/>
          </p:nvSpPr>
          <p:spPr bwMode="auto">
            <a:xfrm>
              <a:off x="5325" y="2257"/>
              <a:ext cx="296" cy="193"/>
            </a:xfrm>
            <a:prstGeom prst="rect">
              <a:avLst/>
            </a:prstGeom>
            <a:solidFill>
              <a:srgbClr val="66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50" name="Text Box 71"/>
            <p:cNvSpPr txBox="1">
              <a:spLocks noChangeArrowheads="1"/>
            </p:cNvSpPr>
            <p:nvPr/>
          </p:nvSpPr>
          <p:spPr bwMode="auto">
            <a:xfrm>
              <a:off x="5325" y="1872"/>
              <a:ext cx="222" cy="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8000" b="1" baseline="-25000">
                  <a:solidFill>
                    <a:schemeClr val="bg1"/>
                  </a:solidFill>
                  <a:latin typeface="Times New Roman" charset="0"/>
                  <a:cs typeface="Arial" charset="0"/>
                </a:rPr>
                <a:t>-</a:t>
              </a:r>
              <a:endParaRPr lang="en-US" sz="4800" b="1" baseline="-25000">
                <a:latin typeface="Times New Roman" charset="0"/>
                <a:cs typeface="Arial" charset="0"/>
              </a:endParaRPr>
            </a:p>
          </p:txBody>
        </p:sp>
        <p:sp>
          <p:nvSpPr>
            <p:cNvPr id="33851" name="Rectangle 72"/>
            <p:cNvSpPr>
              <a:spLocks noChangeArrowheads="1"/>
            </p:cNvSpPr>
            <p:nvPr/>
          </p:nvSpPr>
          <p:spPr bwMode="auto">
            <a:xfrm>
              <a:off x="4390" y="1874"/>
              <a:ext cx="5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52" name="Rectangle 73"/>
            <p:cNvSpPr>
              <a:spLocks noChangeArrowheads="1"/>
            </p:cNvSpPr>
            <p:nvPr/>
          </p:nvSpPr>
          <p:spPr bwMode="auto">
            <a:xfrm>
              <a:off x="4390" y="1922"/>
              <a:ext cx="1231" cy="193"/>
            </a:xfrm>
            <a:prstGeom prst="rect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53" name="Rectangle 74"/>
            <p:cNvSpPr>
              <a:spLocks noChangeArrowheads="1"/>
            </p:cNvSpPr>
            <p:nvPr/>
          </p:nvSpPr>
          <p:spPr bwMode="auto">
            <a:xfrm>
              <a:off x="4390" y="1922"/>
              <a:ext cx="295" cy="1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54" name="Text Box 75"/>
            <p:cNvSpPr txBox="1">
              <a:spLocks noChangeArrowheads="1"/>
            </p:cNvSpPr>
            <p:nvPr/>
          </p:nvSpPr>
          <p:spPr bwMode="auto">
            <a:xfrm>
              <a:off x="4390" y="1729"/>
              <a:ext cx="22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4800" b="1" baseline="-25000">
                  <a:latin typeface="Times New Roman" charset="0"/>
                  <a:cs typeface="Arial" charset="0"/>
                </a:rPr>
                <a:t>+</a:t>
              </a:r>
            </a:p>
          </p:txBody>
        </p:sp>
        <p:sp>
          <p:nvSpPr>
            <p:cNvPr id="33855" name="Rectangle 76"/>
            <p:cNvSpPr>
              <a:spLocks noChangeArrowheads="1"/>
            </p:cNvSpPr>
            <p:nvPr/>
          </p:nvSpPr>
          <p:spPr bwMode="auto">
            <a:xfrm>
              <a:off x="4685" y="1922"/>
              <a:ext cx="296" cy="193"/>
            </a:xfrm>
            <a:prstGeom prst="rect">
              <a:avLst/>
            </a:prstGeom>
            <a:solidFill>
              <a:srgbClr val="66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56" name="Text Box 77"/>
            <p:cNvSpPr txBox="1">
              <a:spLocks noChangeArrowheads="1"/>
            </p:cNvSpPr>
            <p:nvPr/>
          </p:nvSpPr>
          <p:spPr bwMode="auto">
            <a:xfrm>
              <a:off x="4685" y="1536"/>
              <a:ext cx="222" cy="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8000" b="1" baseline="-25000">
                  <a:solidFill>
                    <a:schemeClr val="bg1"/>
                  </a:solidFill>
                  <a:latin typeface="Times New Roman" charset="0"/>
                  <a:cs typeface="Arial" charset="0"/>
                </a:rPr>
                <a:t>-</a:t>
              </a:r>
              <a:endParaRPr lang="en-US" sz="4800" b="1" baseline="-25000">
                <a:latin typeface="Times New Roman" charset="0"/>
                <a:cs typeface="Arial" charset="0"/>
              </a:endParaRPr>
            </a:p>
          </p:txBody>
        </p:sp>
        <p:sp>
          <p:nvSpPr>
            <p:cNvPr id="33857" name="Rectangle 78"/>
            <p:cNvSpPr>
              <a:spLocks noChangeArrowheads="1"/>
            </p:cNvSpPr>
            <p:nvPr/>
          </p:nvSpPr>
          <p:spPr bwMode="auto">
            <a:xfrm>
              <a:off x="4394" y="2738"/>
              <a:ext cx="1231" cy="192"/>
            </a:xfrm>
            <a:prstGeom prst="rect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58" name="Rectangle 79"/>
            <p:cNvSpPr>
              <a:spLocks noChangeArrowheads="1"/>
            </p:cNvSpPr>
            <p:nvPr/>
          </p:nvSpPr>
          <p:spPr bwMode="auto">
            <a:xfrm>
              <a:off x="4394" y="2738"/>
              <a:ext cx="5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59" name="Rectangle 80"/>
            <p:cNvSpPr>
              <a:spLocks noChangeArrowheads="1"/>
            </p:cNvSpPr>
            <p:nvPr/>
          </p:nvSpPr>
          <p:spPr bwMode="auto">
            <a:xfrm>
              <a:off x="4393" y="2738"/>
              <a:ext cx="148" cy="1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60" name="Text Box 81"/>
            <p:cNvSpPr txBox="1">
              <a:spLocks noChangeArrowheads="1"/>
            </p:cNvSpPr>
            <p:nvPr/>
          </p:nvSpPr>
          <p:spPr bwMode="auto">
            <a:xfrm>
              <a:off x="4342" y="2545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4800" b="1" baseline="-25000">
                  <a:latin typeface="Times New Roman" charset="0"/>
                  <a:cs typeface="Arial" charset="0"/>
                </a:rPr>
                <a:t>+</a:t>
              </a:r>
            </a:p>
          </p:txBody>
        </p:sp>
        <p:sp>
          <p:nvSpPr>
            <p:cNvPr id="33861" name="Rectangle 82"/>
            <p:cNvSpPr>
              <a:spLocks noChangeArrowheads="1"/>
            </p:cNvSpPr>
            <p:nvPr/>
          </p:nvSpPr>
          <p:spPr bwMode="auto">
            <a:xfrm>
              <a:off x="4541" y="2737"/>
              <a:ext cx="148" cy="193"/>
            </a:xfrm>
            <a:prstGeom prst="rect">
              <a:avLst/>
            </a:prstGeom>
            <a:solidFill>
              <a:srgbClr val="66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62" name="Text Box 83"/>
            <p:cNvSpPr txBox="1">
              <a:spLocks noChangeArrowheads="1"/>
            </p:cNvSpPr>
            <p:nvPr/>
          </p:nvSpPr>
          <p:spPr bwMode="auto">
            <a:xfrm>
              <a:off x="4489" y="2352"/>
              <a:ext cx="116" cy="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8000" b="1" baseline="-25000">
                  <a:solidFill>
                    <a:schemeClr val="bg1"/>
                  </a:solidFill>
                  <a:latin typeface="Times New Roman" charset="0"/>
                  <a:cs typeface="Arial" charset="0"/>
                </a:rPr>
                <a:t>-</a:t>
              </a:r>
              <a:endParaRPr lang="en-US" sz="4800" b="1" baseline="-25000">
                <a:latin typeface="Times New Roman" charset="0"/>
                <a:cs typeface="Arial" charset="0"/>
              </a:endParaRPr>
            </a:p>
          </p:txBody>
        </p:sp>
        <p:sp>
          <p:nvSpPr>
            <p:cNvPr id="33863" name="Rectangle 84"/>
            <p:cNvSpPr>
              <a:spLocks noChangeArrowheads="1"/>
            </p:cNvSpPr>
            <p:nvPr/>
          </p:nvSpPr>
          <p:spPr bwMode="auto">
            <a:xfrm>
              <a:off x="4390" y="3026"/>
              <a:ext cx="1231" cy="193"/>
            </a:xfrm>
            <a:prstGeom prst="rect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64" name="Rectangle 85"/>
            <p:cNvSpPr>
              <a:spLocks noChangeArrowheads="1"/>
            </p:cNvSpPr>
            <p:nvPr/>
          </p:nvSpPr>
          <p:spPr bwMode="auto">
            <a:xfrm>
              <a:off x="4677" y="3026"/>
              <a:ext cx="148" cy="1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65" name="Text Box 86"/>
            <p:cNvSpPr txBox="1">
              <a:spLocks noChangeArrowheads="1"/>
            </p:cNvSpPr>
            <p:nvPr/>
          </p:nvSpPr>
          <p:spPr bwMode="auto">
            <a:xfrm>
              <a:off x="4625" y="2833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4800" b="1" baseline="-25000">
                  <a:latin typeface="Times New Roman" charset="0"/>
                  <a:cs typeface="Arial" charset="0"/>
                </a:rPr>
                <a:t>+</a:t>
              </a:r>
            </a:p>
          </p:txBody>
        </p:sp>
        <p:sp>
          <p:nvSpPr>
            <p:cNvPr id="33866" name="Rectangle 87"/>
            <p:cNvSpPr>
              <a:spLocks noChangeArrowheads="1"/>
            </p:cNvSpPr>
            <p:nvPr/>
          </p:nvSpPr>
          <p:spPr bwMode="auto">
            <a:xfrm>
              <a:off x="4824" y="3026"/>
              <a:ext cx="148" cy="193"/>
            </a:xfrm>
            <a:prstGeom prst="rect">
              <a:avLst/>
            </a:prstGeom>
            <a:solidFill>
              <a:srgbClr val="66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67" name="Text Box 88"/>
            <p:cNvSpPr txBox="1">
              <a:spLocks noChangeArrowheads="1"/>
            </p:cNvSpPr>
            <p:nvPr/>
          </p:nvSpPr>
          <p:spPr bwMode="auto">
            <a:xfrm>
              <a:off x="4772" y="2640"/>
              <a:ext cx="116" cy="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8000" b="1" baseline="-25000">
                  <a:solidFill>
                    <a:schemeClr val="bg1"/>
                  </a:solidFill>
                  <a:latin typeface="Times New Roman" charset="0"/>
                  <a:cs typeface="Arial" charset="0"/>
                </a:rPr>
                <a:t>-</a:t>
              </a:r>
              <a:endParaRPr lang="en-US" sz="4800" b="1" baseline="-25000">
                <a:latin typeface="Times New Roman" charset="0"/>
                <a:cs typeface="Arial" charset="0"/>
              </a:endParaRPr>
            </a:p>
          </p:txBody>
        </p:sp>
        <p:sp>
          <p:nvSpPr>
            <p:cNvPr id="33868" name="Rectangle 89"/>
            <p:cNvSpPr>
              <a:spLocks noChangeArrowheads="1"/>
            </p:cNvSpPr>
            <p:nvPr/>
          </p:nvSpPr>
          <p:spPr bwMode="auto">
            <a:xfrm>
              <a:off x="4390" y="3601"/>
              <a:ext cx="1229" cy="193"/>
            </a:xfrm>
            <a:prstGeom prst="rect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69" name="Rectangle 90"/>
            <p:cNvSpPr>
              <a:spLocks noChangeArrowheads="1"/>
            </p:cNvSpPr>
            <p:nvPr/>
          </p:nvSpPr>
          <p:spPr bwMode="auto">
            <a:xfrm>
              <a:off x="5455" y="3601"/>
              <a:ext cx="164" cy="193"/>
            </a:xfrm>
            <a:prstGeom prst="rect">
              <a:avLst/>
            </a:prstGeom>
            <a:solidFill>
              <a:srgbClr val="66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70" name="Text Box 91"/>
            <p:cNvSpPr txBox="1">
              <a:spLocks noChangeArrowheads="1"/>
            </p:cNvSpPr>
            <p:nvPr/>
          </p:nvSpPr>
          <p:spPr bwMode="auto">
            <a:xfrm>
              <a:off x="5400" y="3216"/>
              <a:ext cx="123" cy="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8000" b="1" baseline="-25000">
                  <a:solidFill>
                    <a:schemeClr val="bg1"/>
                  </a:solidFill>
                  <a:latin typeface="Times New Roman" charset="0"/>
                  <a:cs typeface="Arial" charset="0"/>
                </a:rPr>
                <a:t>-</a:t>
              </a:r>
              <a:endParaRPr lang="en-US" sz="4800" b="1" baseline="-25000">
                <a:latin typeface="Times New Roman" charset="0"/>
                <a:cs typeface="Arial" charset="0"/>
              </a:endParaRPr>
            </a:p>
          </p:txBody>
        </p:sp>
        <p:sp>
          <p:nvSpPr>
            <p:cNvPr id="33871" name="Rectangle 92"/>
            <p:cNvSpPr>
              <a:spLocks noChangeArrowheads="1"/>
            </p:cNvSpPr>
            <p:nvPr/>
          </p:nvSpPr>
          <p:spPr bwMode="auto">
            <a:xfrm>
              <a:off x="5272" y="3601"/>
              <a:ext cx="184" cy="1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72" name="Text Box 93"/>
            <p:cNvSpPr txBox="1">
              <a:spLocks noChangeArrowheads="1"/>
            </p:cNvSpPr>
            <p:nvPr/>
          </p:nvSpPr>
          <p:spPr bwMode="auto">
            <a:xfrm>
              <a:off x="5210" y="3408"/>
              <a:ext cx="13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4800" b="1" baseline="-25000">
                  <a:latin typeface="Times New Roman" charset="0"/>
                  <a:cs typeface="Arial" charset="0"/>
                </a:rPr>
                <a:t>+</a:t>
              </a:r>
            </a:p>
          </p:txBody>
        </p:sp>
        <p:sp>
          <p:nvSpPr>
            <p:cNvPr id="33873" name="Rectangle 94"/>
            <p:cNvSpPr>
              <a:spLocks noChangeArrowheads="1"/>
            </p:cNvSpPr>
            <p:nvPr/>
          </p:nvSpPr>
          <p:spPr bwMode="auto">
            <a:xfrm>
              <a:off x="4390" y="3314"/>
              <a:ext cx="1231" cy="193"/>
            </a:xfrm>
            <a:prstGeom prst="rect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74" name="Rectangle 95"/>
            <p:cNvSpPr>
              <a:spLocks noChangeArrowheads="1"/>
            </p:cNvSpPr>
            <p:nvPr/>
          </p:nvSpPr>
          <p:spPr bwMode="auto">
            <a:xfrm>
              <a:off x="4974" y="3314"/>
              <a:ext cx="184" cy="1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75" name="Text Box 96"/>
            <p:cNvSpPr txBox="1">
              <a:spLocks noChangeArrowheads="1"/>
            </p:cNvSpPr>
            <p:nvPr/>
          </p:nvSpPr>
          <p:spPr bwMode="auto">
            <a:xfrm>
              <a:off x="4912" y="3121"/>
              <a:ext cx="13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4800" b="1" baseline="-25000">
                  <a:latin typeface="Times New Roman" charset="0"/>
                  <a:cs typeface="Arial" charset="0"/>
                </a:rPr>
                <a:t>+</a:t>
              </a:r>
            </a:p>
          </p:txBody>
        </p:sp>
        <p:sp>
          <p:nvSpPr>
            <p:cNvPr id="33876" name="Rectangle 97"/>
            <p:cNvSpPr>
              <a:spLocks noChangeArrowheads="1"/>
            </p:cNvSpPr>
            <p:nvPr/>
          </p:nvSpPr>
          <p:spPr bwMode="auto">
            <a:xfrm>
              <a:off x="5120" y="3314"/>
              <a:ext cx="148" cy="193"/>
            </a:xfrm>
            <a:prstGeom prst="rect">
              <a:avLst/>
            </a:prstGeom>
            <a:solidFill>
              <a:srgbClr val="66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77" name="Text Box 98"/>
            <p:cNvSpPr txBox="1">
              <a:spLocks noChangeArrowheads="1"/>
            </p:cNvSpPr>
            <p:nvPr/>
          </p:nvSpPr>
          <p:spPr bwMode="auto">
            <a:xfrm>
              <a:off x="5068" y="2928"/>
              <a:ext cx="116" cy="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8000" b="1" baseline="-25000">
                  <a:solidFill>
                    <a:schemeClr val="bg1"/>
                  </a:solidFill>
                  <a:latin typeface="Times New Roman" charset="0"/>
                  <a:cs typeface="Arial" charset="0"/>
                </a:rPr>
                <a:t>-</a:t>
              </a:r>
              <a:endParaRPr lang="en-US" sz="4800" b="1" baseline="-25000">
                <a:latin typeface="Times New Roman" charset="0"/>
                <a:cs typeface="Arial" charset="0"/>
              </a:endParaRPr>
            </a:p>
          </p:txBody>
        </p:sp>
        <p:sp>
          <p:nvSpPr>
            <p:cNvPr id="33878" name="Rectangle 99"/>
            <p:cNvSpPr>
              <a:spLocks noChangeArrowheads="1"/>
            </p:cNvSpPr>
            <p:nvPr/>
          </p:nvSpPr>
          <p:spPr bwMode="auto">
            <a:xfrm>
              <a:off x="4114" y="1250"/>
              <a:ext cx="1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>
                  <a:latin typeface="Times New Roman" charset="0"/>
                  <a:cs typeface="Arial" charset="0"/>
                </a:rPr>
                <a:t> </a:t>
              </a:r>
              <a:endParaRPr lang="en-US" sz="1600" b="1">
                <a:solidFill>
                  <a:srgbClr val="FF0000"/>
                </a:solidFill>
                <a:latin typeface="Times New Roman" charset="0"/>
                <a:cs typeface="Arial" charset="0"/>
              </a:endParaRPr>
            </a:p>
          </p:txBody>
        </p:sp>
        <p:sp>
          <p:nvSpPr>
            <p:cNvPr id="33879" name="Rectangle 100"/>
            <p:cNvSpPr>
              <a:spLocks noChangeArrowheads="1"/>
            </p:cNvSpPr>
            <p:nvPr/>
          </p:nvSpPr>
          <p:spPr bwMode="auto">
            <a:xfrm>
              <a:off x="4006" y="3264"/>
              <a:ext cx="34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>
                  <a:latin typeface="Times New Roman" charset="0"/>
                  <a:cs typeface="Arial" charset="0"/>
                </a:rPr>
                <a:t> </a:t>
              </a:r>
              <a:r>
                <a:rPr lang="en-US" sz="2000" b="1">
                  <a:latin typeface="Arial" charset="0"/>
                  <a:cs typeface="Arial" charset="0"/>
                </a:rPr>
                <a:t>-1</a:t>
              </a:r>
              <a:endParaRPr lang="en-US" sz="2000" b="1">
                <a:latin typeface="Times New Roman" charset="0"/>
                <a:cs typeface="Arial" charset="0"/>
              </a:endParaRPr>
            </a:p>
          </p:txBody>
        </p:sp>
        <p:sp>
          <p:nvSpPr>
            <p:cNvPr id="33880" name="Rectangle 101"/>
            <p:cNvSpPr>
              <a:spLocks noChangeArrowheads="1"/>
            </p:cNvSpPr>
            <p:nvPr/>
          </p:nvSpPr>
          <p:spPr bwMode="auto">
            <a:xfrm>
              <a:off x="4006" y="3024"/>
              <a:ext cx="30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>
                  <a:latin typeface="Times New Roman" charset="0"/>
                  <a:cs typeface="Arial" charset="0"/>
                </a:rPr>
                <a:t> </a:t>
              </a:r>
              <a:r>
                <a:rPr lang="en-US" sz="2000" b="1">
                  <a:latin typeface="Arial" charset="0"/>
                  <a:cs typeface="Arial" charset="0"/>
                </a:rPr>
                <a:t>-1</a:t>
              </a:r>
              <a:endParaRPr lang="en-US" b="1">
                <a:latin typeface="Arial" charset="0"/>
                <a:cs typeface="Arial" charset="0"/>
              </a:endParaRPr>
            </a:p>
          </p:txBody>
        </p:sp>
        <p:sp>
          <p:nvSpPr>
            <p:cNvPr id="33881" name="Rectangle 102"/>
            <p:cNvSpPr>
              <a:spLocks noChangeArrowheads="1"/>
            </p:cNvSpPr>
            <p:nvPr/>
          </p:nvSpPr>
          <p:spPr bwMode="auto">
            <a:xfrm>
              <a:off x="3862" y="1920"/>
              <a:ext cx="38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>
                  <a:latin typeface="Times New Roman" charset="0"/>
                  <a:cs typeface="Arial" charset="0"/>
                </a:rPr>
                <a:t> </a:t>
              </a:r>
              <a:r>
                <a:rPr lang="en-US" sz="2000" b="1">
                  <a:latin typeface="Arial" charset="0"/>
                  <a:cs typeface="Arial" charset="0"/>
                </a:rPr>
                <a:t>0.5</a:t>
              </a:r>
              <a:endParaRPr lang="en-US" sz="1600" b="1">
                <a:latin typeface="Times New Roman" charset="0"/>
                <a:cs typeface="Arial" charset="0"/>
              </a:endParaRPr>
            </a:p>
          </p:txBody>
        </p:sp>
        <p:sp>
          <p:nvSpPr>
            <p:cNvPr id="33882" name="Rectangle 103"/>
            <p:cNvSpPr>
              <a:spLocks noChangeArrowheads="1"/>
            </p:cNvSpPr>
            <p:nvPr/>
          </p:nvSpPr>
          <p:spPr bwMode="auto">
            <a:xfrm>
              <a:off x="4006" y="2208"/>
              <a:ext cx="25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>
                  <a:latin typeface="Times New Roman" charset="0"/>
                  <a:cs typeface="Arial" charset="0"/>
                </a:rPr>
                <a:t> </a:t>
              </a:r>
              <a:r>
                <a:rPr lang="en-US" sz="2000" b="1">
                  <a:latin typeface="Arial" charset="0"/>
                  <a:cs typeface="Arial" charset="0"/>
                </a:rPr>
                <a:t>0</a:t>
              </a:r>
              <a:endParaRPr lang="en-US" b="1">
                <a:latin typeface="Arial" charset="0"/>
                <a:cs typeface="Arial" charset="0"/>
              </a:endParaRPr>
            </a:p>
          </p:txBody>
        </p:sp>
        <p:sp>
          <p:nvSpPr>
            <p:cNvPr id="33883" name="Rectangle 104"/>
            <p:cNvSpPr>
              <a:spLocks noChangeArrowheads="1"/>
            </p:cNvSpPr>
            <p:nvPr/>
          </p:nvSpPr>
          <p:spPr bwMode="auto">
            <a:xfrm>
              <a:off x="3766" y="960"/>
              <a:ext cx="5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>
                  <a:latin typeface="Times New Roman" charset="0"/>
                  <a:cs typeface="Arial" charset="0"/>
                </a:rPr>
                <a:t> </a:t>
              </a:r>
              <a:r>
                <a:rPr lang="en-US" sz="2000" b="1">
                  <a:latin typeface="Arial" charset="0"/>
                  <a:cs typeface="Arial" charset="0"/>
                </a:rPr>
                <a:t>2.75 </a:t>
              </a:r>
              <a:endParaRPr lang="en-US" sz="1400" b="1">
                <a:latin typeface="Times New Roman" charset="0"/>
                <a:cs typeface="Arial" charset="0"/>
              </a:endParaRPr>
            </a:p>
          </p:txBody>
        </p:sp>
        <p:sp>
          <p:nvSpPr>
            <p:cNvPr id="33884" name="Rectangle 105"/>
            <p:cNvSpPr>
              <a:spLocks noChangeArrowheads="1"/>
            </p:cNvSpPr>
            <p:nvPr/>
          </p:nvSpPr>
          <p:spPr bwMode="auto">
            <a:xfrm>
              <a:off x="3766" y="1440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>
                  <a:latin typeface="Times New Roman" charset="0"/>
                  <a:cs typeface="Arial" charset="0"/>
                </a:rPr>
                <a:t> </a:t>
              </a:r>
              <a:r>
                <a:rPr lang="en-US" sz="2000" b="1">
                  <a:latin typeface="Arial" charset="0"/>
                  <a:cs typeface="Arial" charset="0"/>
                </a:rPr>
                <a:t>-1.25</a:t>
              </a:r>
              <a:endParaRPr lang="en-US" sz="1800" b="1">
                <a:latin typeface="Arial" charset="0"/>
                <a:cs typeface="Arial" charset="0"/>
              </a:endParaRPr>
            </a:p>
          </p:txBody>
        </p:sp>
        <p:sp>
          <p:nvSpPr>
            <p:cNvPr id="33885" name="Rectangle 106"/>
            <p:cNvSpPr>
              <a:spLocks noChangeArrowheads="1"/>
            </p:cNvSpPr>
            <p:nvPr/>
          </p:nvSpPr>
          <p:spPr bwMode="auto">
            <a:xfrm>
              <a:off x="4054" y="2688"/>
              <a:ext cx="25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>
                  <a:latin typeface="Times New Roman" charset="0"/>
                  <a:cs typeface="Arial" charset="0"/>
                </a:rPr>
                <a:t> </a:t>
              </a:r>
              <a:r>
                <a:rPr lang="en-US" sz="2000" b="1">
                  <a:latin typeface="Arial" charset="0"/>
                  <a:cs typeface="Arial" charset="0"/>
                </a:rPr>
                <a:t>0</a:t>
              </a:r>
              <a:endParaRPr lang="en-US" b="1">
                <a:latin typeface="Arial" charset="0"/>
                <a:cs typeface="Arial" charset="0"/>
              </a:endParaRPr>
            </a:p>
          </p:txBody>
        </p:sp>
        <p:sp>
          <p:nvSpPr>
            <p:cNvPr id="33886" name="Rectangle 107"/>
            <p:cNvSpPr>
              <a:spLocks noChangeArrowheads="1"/>
            </p:cNvSpPr>
            <p:nvPr/>
          </p:nvSpPr>
          <p:spPr bwMode="auto">
            <a:xfrm>
              <a:off x="4054" y="3552"/>
              <a:ext cx="25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>
                  <a:latin typeface="Times New Roman" charset="0"/>
                  <a:cs typeface="Arial" charset="0"/>
                </a:rPr>
                <a:t> </a:t>
              </a:r>
              <a:r>
                <a:rPr lang="en-US" sz="2000" b="1">
                  <a:latin typeface="Arial" charset="0"/>
                  <a:cs typeface="Arial" charset="0"/>
                </a:rPr>
                <a:t>0</a:t>
              </a:r>
              <a:endParaRPr lang="en-US" b="1">
                <a:latin typeface="Arial" charset="0"/>
                <a:cs typeface="Arial" charset="0"/>
              </a:endParaRPr>
            </a:p>
          </p:txBody>
        </p:sp>
      </p:grpSp>
      <p:sp>
        <p:nvSpPr>
          <p:cNvPr id="33838" name="Text Box 108"/>
          <p:cNvSpPr txBox="1">
            <a:spLocks noChangeArrowheads="1"/>
          </p:cNvSpPr>
          <p:nvPr/>
        </p:nvSpPr>
        <p:spPr bwMode="auto">
          <a:xfrm>
            <a:off x="-701675" y="1428750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/>
            <a:endParaRPr lang="en-US" sz="1600">
              <a:solidFill>
                <a:srgbClr val="FF5050"/>
              </a:solidFill>
              <a:latin typeface="Verdana" charset="0"/>
              <a:cs typeface="Arial" charset="0"/>
            </a:endParaRPr>
          </a:p>
        </p:txBody>
      </p:sp>
      <p:sp>
        <p:nvSpPr>
          <p:cNvPr id="33839" name="AutoShape 109"/>
          <p:cNvSpPr>
            <a:spLocks/>
          </p:cNvSpPr>
          <p:nvPr/>
        </p:nvSpPr>
        <p:spPr bwMode="auto">
          <a:xfrm rot="-5400000">
            <a:off x="3124200" y="2743200"/>
            <a:ext cx="228600" cy="5562600"/>
          </a:xfrm>
          <a:prstGeom prst="leftBrace">
            <a:avLst>
              <a:gd name="adj1" fmla="val 20277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0" name="Rectangle 110"/>
          <p:cNvSpPr>
            <a:spLocks noChangeArrowheads="1"/>
          </p:cNvSpPr>
          <p:nvPr/>
        </p:nvSpPr>
        <p:spPr bwMode="auto">
          <a:xfrm>
            <a:off x="1524000" y="5638800"/>
            <a:ext cx="403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>
                <a:latin typeface="Times New Roman" charset="0"/>
                <a:cs typeface="Arial" charset="0"/>
              </a:rPr>
              <a:t> </a:t>
            </a:r>
            <a:r>
              <a:rPr lang="en-US" sz="2000" b="1">
                <a:latin typeface="Arial" charset="0"/>
                <a:cs typeface="Arial" charset="0"/>
              </a:rPr>
              <a:t>Original frequency distribution</a:t>
            </a:r>
            <a:endParaRPr lang="en-US" sz="1400" b="1">
              <a:latin typeface="Times New Roman" charset="0"/>
              <a:cs typeface="Arial" charset="0"/>
            </a:endParaRPr>
          </a:p>
        </p:txBody>
      </p:sp>
      <p:sp>
        <p:nvSpPr>
          <p:cNvPr id="33841" name="Rectangle 111"/>
          <p:cNvSpPr>
            <a:spLocks noChangeArrowheads="1"/>
          </p:cNvSpPr>
          <p:nvPr/>
        </p:nvSpPr>
        <p:spPr bwMode="auto">
          <a:xfrm>
            <a:off x="250825" y="1484313"/>
            <a:ext cx="23050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latin typeface="Arial" charset="0"/>
                <a:cs typeface="Arial" charset="0"/>
              </a:rPr>
              <a:t>Hierarchical decomposition structure (a.k.a. </a:t>
            </a:r>
            <a:r>
              <a:rPr lang="ja-JP" altLang="en-US">
                <a:latin typeface="Arial" charset="0"/>
                <a:cs typeface="Arial" charset="0"/>
              </a:rPr>
              <a:t>“</a:t>
            </a:r>
            <a:r>
              <a:rPr lang="en-US">
                <a:latin typeface="Arial" charset="0"/>
                <a:cs typeface="Arial" charset="0"/>
              </a:rPr>
              <a:t>error tree</a:t>
            </a:r>
            <a:r>
              <a:rPr lang="ja-JP" altLang="en-US">
                <a:latin typeface="Arial" charset="0"/>
                <a:cs typeface="Arial" charset="0"/>
              </a:rPr>
              <a:t>”</a:t>
            </a:r>
            <a:r>
              <a:rPr lang="en-US">
                <a:latin typeface="Arial" charset="0"/>
                <a:cs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2733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061"/>
          <p:cNvSpPr>
            <a:spLocks noGrp="1" noChangeArrowheads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F3A981E2-37B8-7147-8E24-63367B3918DC}" type="slidenum">
              <a:rPr lang="en-US" sz="1200"/>
              <a:pPr eaLnBrk="1" hangingPunct="1"/>
              <a:t>45</a:t>
            </a:fld>
            <a:endParaRPr lang="en-US" sz="1200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Berlin Sans FB Demi" charset="0"/>
              </a:rPr>
              <a:t>Why Wavelet Transform?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z="2400">
                <a:latin typeface="Tahoma" charset="0"/>
              </a:rPr>
              <a:t>Use hat-shape filters</a:t>
            </a:r>
          </a:p>
          <a:p>
            <a:pPr lvl="1" eaLnBrk="1" hangingPunct="1"/>
            <a:r>
              <a:rPr lang="en-US" sz="2400">
                <a:latin typeface="Tahoma" charset="0"/>
              </a:rPr>
              <a:t>Emphasize region where points cluster</a:t>
            </a:r>
          </a:p>
          <a:p>
            <a:pPr lvl="1" eaLnBrk="1" hangingPunct="1"/>
            <a:r>
              <a:rPr lang="en-US" sz="2400">
                <a:latin typeface="Tahoma" charset="0"/>
              </a:rPr>
              <a:t>Suppress weaker information in their boundaries  </a:t>
            </a:r>
          </a:p>
          <a:p>
            <a:pPr eaLnBrk="1" hangingPunct="1"/>
            <a:r>
              <a:rPr lang="en-US" sz="2400">
                <a:latin typeface="Tahoma" charset="0"/>
              </a:rPr>
              <a:t>Effective removal of outliers</a:t>
            </a:r>
          </a:p>
          <a:p>
            <a:pPr lvl="1" eaLnBrk="1" hangingPunct="1"/>
            <a:r>
              <a:rPr lang="en-US" sz="2400">
                <a:latin typeface="Tahoma" charset="0"/>
              </a:rPr>
              <a:t>Insensitive to noise, insensitive to input order</a:t>
            </a:r>
          </a:p>
          <a:p>
            <a:pPr eaLnBrk="1" hangingPunct="1"/>
            <a:r>
              <a:rPr lang="en-US" sz="2400">
                <a:latin typeface="Tahoma" charset="0"/>
              </a:rPr>
              <a:t>Multi-resolution</a:t>
            </a:r>
          </a:p>
          <a:p>
            <a:pPr lvl="1" eaLnBrk="1" hangingPunct="1"/>
            <a:r>
              <a:rPr lang="en-US" sz="2400">
                <a:latin typeface="Tahoma" charset="0"/>
              </a:rPr>
              <a:t>Detect arbitrary shaped clusters at different scales</a:t>
            </a:r>
          </a:p>
          <a:p>
            <a:pPr eaLnBrk="1" hangingPunct="1"/>
            <a:r>
              <a:rPr lang="en-US" sz="2400">
                <a:latin typeface="Tahoma" charset="0"/>
              </a:rPr>
              <a:t>Efficient</a:t>
            </a:r>
          </a:p>
          <a:p>
            <a:pPr lvl="1" eaLnBrk="1" hangingPunct="1"/>
            <a:r>
              <a:rPr lang="en-US" sz="2400">
                <a:latin typeface="Tahoma" charset="0"/>
              </a:rPr>
              <a:t>Complexity O(N)</a:t>
            </a:r>
          </a:p>
          <a:p>
            <a:pPr eaLnBrk="1" hangingPunct="1"/>
            <a:r>
              <a:rPr lang="en-US" sz="2400">
                <a:latin typeface="Tahoma" charset="0"/>
              </a:rPr>
              <a:t>Only applicable to low dimensional data</a:t>
            </a:r>
          </a:p>
        </p:txBody>
      </p:sp>
    </p:spTree>
    <p:extLst>
      <p:ext uri="{BB962C8B-B14F-4D97-AF65-F5344CB8AC3E}">
        <p14:creationId xmlns:p14="http://schemas.microsoft.com/office/powerpoint/2010/main" val="96113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061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6486BA9-83F7-9443-953D-C3C3566C5210}" type="slidenum">
              <a:rPr lang="en-US" sz="1200"/>
              <a:pPr eaLnBrk="1" hangingPunct="1"/>
              <a:t>46</a:t>
            </a:fld>
            <a:endParaRPr lang="en-US" sz="1200"/>
          </a:p>
        </p:txBody>
      </p:sp>
      <p:grpSp>
        <p:nvGrpSpPr>
          <p:cNvPr id="35843" name="Group 39"/>
          <p:cNvGrpSpPr>
            <a:grpSpLocks/>
          </p:cNvGrpSpPr>
          <p:nvPr/>
        </p:nvGrpSpPr>
        <p:grpSpPr bwMode="auto">
          <a:xfrm>
            <a:off x="2078038" y="2922588"/>
            <a:ext cx="4343400" cy="3536950"/>
            <a:chOff x="1526" y="1936"/>
            <a:chExt cx="2177" cy="1983"/>
          </a:xfrm>
        </p:grpSpPr>
        <p:sp>
          <p:nvSpPr>
            <p:cNvPr id="35846" name="Text Box 13"/>
            <p:cNvSpPr txBox="1">
              <a:spLocks noChangeArrowheads="1"/>
            </p:cNvSpPr>
            <p:nvPr/>
          </p:nvSpPr>
          <p:spPr bwMode="auto">
            <a:xfrm>
              <a:off x="1526" y="1936"/>
              <a:ext cx="219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/>
              <a:r>
                <a:rPr lang="en-US">
                  <a:latin typeface="Times New Roman" charset="0"/>
                </a:rPr>
                <a:t>x</a:t>
              </a:r>
              <a:r>
                <a:rPr lang="en-US" baseline="-25000">
                  <a:latin typeface="Times New Roman" charset="0"/>
                </a:rPr>
                <a:t>2</a:t>
              </a:r>
            </a:p>
          </p:txBody>
        </p:sp>
        <p:sp>
          <p:nvSpPr>
            <p:cNvPr id="35847" name="Line 15"/>
            <p:cNvSpPr>
              <a:spLocks noChangeShapeType="1"/>
            </p:cNvSpPr>
            <p:nvPr/>
          </p:nvSpPr>
          <p:spPr bwMode="auto">
            <a:xfrm flipV="1">
              <a:off x="1820" y="1952"/>
              <a:ext cx="0" cy="16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8" name="Line 16"/>
            <p:cNvSpPr>
              <a:spLocks noChangeShapeType="1"/>
            </p:cNvSpPr>
            <p:nvPr/>
          </p:nvSpPr>
          <p:spPr bwMode="auto">
            <a:xfrm>
              <a:off x="1820" y="3608"/>
              <a:ext cx="1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9" name="Line 17"/>
            <p:cNvSpPr>
              <a:spLocks noChangeShapeType="1"/>
            </p:cNvSpPr>
            <p:nvPr/>
          </p:nvSpPr>
          <p:spPr bwMode="auto">
            <a:xfrm flipV="1">
              <a:off x="1828" y="2717"/>
              <a:ext cx="1632" cy="88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0" name="Oval 18"/>
            <p:cNvSpPr>
              <a:spLocks noChangeArrowheads="1"/>
            </p:cNvSpPr>
            <p:nvPr/>
          </p:nvSpPr>
          <p:spPr bwMode="auto">
            <a:xfrm>
              <a:off x="2164" y="3234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1" name="Oval 19"/>
            <p:cNvSpPr>
              <a:spLocks noChangeArrowheads="1"/>
            </p:cNvSpPr>
            <p:nvPr/>
          </p:nvSpPr>
          <p:spPr bwMode="auto">
            <a:xfrm>
              <a:off x="2340" y="3093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2" name="Oval 20"/>
            <p:cNvSpPr>
              <a:spLocks noChangeArrowheads="1"/>
            </p:cNvSpPr>
            <p:nvPr/>
          </p:nvSpPr>
          <p:spPr bwMode="auto">
            <a:xfrm>
              <a:off x="2044" y="3417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3" name="Oval 21"/>
            <p:cNvSpPr>
              <a:spLocks noChangeArrowheads="1"/>
            </p:cNvSpPr>
            <p:nvPr/>
          </p:nvSpPr>
          <p:spPr bwMode="auto">
            <a:xfrm>
              <a:off x="2428" y="3160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4" name="Oval 22"/>
            <p:cNvSpPr>
              <a:spLocks noChangeArrowheads="1"/>
            </p:cNvSpPr>
            <p:nvPr/>
          </p:nvSpPr>
          <p:spPr bwMode="auto">
            <a:xfrm>
              <a:off x="2332" y="3226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5" name="Oval 23"/>
            <p:cNvSpPr>
              <a:spLocks noChangeArrowheads="1"/>
            </p:cNvSpPr>
            <p:nvPr/>
          </p:nvSpPr>
          <p:spPr bwMode="auto">
            <a:xfrm>
              <a:off x="2692" y="321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6" name="Oval 24"/>
            <p:cNvSpPr>
              <a:spLocks noChangeArrowheads="1"/>
            </p:cNvSpPr>
            <p:nvPr/>
          </p:nvSpPr>
          <p:spPr bwMode="auto">
            <a:xfrm>
              <a:off x="2612" y="3426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7" name="Oval 25"/>
            <p:cNvSpPr>
              <a:spLocks noChangeArrowheads="1"/>
            </p:cNvSpPr>
            <p:nvPr/>
          </p:nvSpPr>
          <p:spPr bwMode="auto">
            <a:xfrm>
              <a:off x="2468" y="3359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8" name="Oval 26"/>
            <p:cNvSpPr>
              <a:spLocks noChangeArrowheads="1"/>
            </p:cNvSpPr>
            <p:nvPr/>
          </p:nvSpPr>
          <p:spPr bwMode="auto">
            <a:xfrm>
              <a:off x="2588" y="301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9" name="Oval 27"/>
            <p:cNvSpPr>
              <a:spLocks noChangeArrowheads="1"/>
            </p:cNvSpPr>
            <p:nvPr/>
          </p:nvSpPr>
          <p:spPr bwMode="auto">
            <a:xfrm>
              <a:off x="2964" y="3093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0" name="Oval 28"/>
            <p:cNvSpPr>
              <a:spLocks noChangeArrowheads="1"/>
            </p:cNvSpPr>
            <p:nvPr/>
          </p:nvSpPr>
          <p:spPr bwMode="auto">
            <a:xfrm>
              <a:off x="3204" y="276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1" name="Oval 29"/>
            <p:cNvSpPr>
              <a:spLocks noChangeArrowheads="1"/>
            </p:cNvSpPr>
            <p:nvPr/>
          </p:nvSpPr>
          <p:spPr bwMode="auto">
            <a:xfrm>
              <a:off x="2236" y="3442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2" name="Oval 30"/>
            <p:cNvSpPr>
              <a:spLocks noChangeArrowheads="1"/>
            </p:cNvSpPr>
            <p:nvPr/>
          </p:nvSpPr>
          <p:spPr bwMode="auto">
            <a:xfrm>
              <a:off x="2756" y="3001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3" name="Oval 31"/>
            <p:cNvSpPr>
              <a:spLocks noChangeArrowheads="1"/>
            </p:cNvSpPr>
            <p:nvPr/>
          </p:nvSpPr>
          <p:spPr bwMode="auto">
            <a:xfrm>
              <a:off x="2932" y="281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4" name="Oval 32"/>
            <p:cNvSpPr>
              <a:spLocks noChangeArrowheads="1"/>
            </p:cNvSpPr>
            <p:nvPr/>
          </p:nvSpPr>
          <p:spPr bwMode="auto">
            <a:xfrm>
              <a:off x="2452" y="3026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5" name="Oval 33"/>
            <p:cNvSpPr>
              <a:spLocks noChangeArrowheads="1"/>
            </p:cNvSpPr>
            <p:nvPr/>
          </p:nvSpPr>
          <p:spPr bwMode="auto">
            <a:xfrm>
              <a:off x="2836" y="2902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6" name="Oval 34"/>
            <p:cNvSpPr>
              <a:spLocks noChangeArrowheads="1"/>
            </p:cNvSpPr>
            <p:nvPr/>
          </p:nvSpPr>
          <p:spPr bwMode="auto">
            <a:xfrm>
              <a:off x="2908" y="3243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7" name="Freeform 35"/>
            <p:cNvSpPr>
              <a:spLocks/>
            </p:cNvSpPr>
            <p:nvPr/>
          </p:nvSpPr>
          <p:spPr bwMode="auto">
            <a:xfrm>
              <a:off x="1928" y="2697"/>
              <a:ext cx="1457" cy="1006"/>
            </a:xfrm>
            <a:custGeom>
              <a:avLst/>
              <a:gdLst>
                <a:gd name="T0" fmla="*/ 4 w 1457"/>
                <a:gd name="T1" fmla="*/ 1002 h 968"/>
                <a:gd name="T2" fmla="*/ 212 w 1457"/>
                <a:gd name="T3" fmla="*/ 488 h 968"/>
                <a:gd name="T4" fmla="*/ 716 w 1457"/>
                <a:gd name="T5" fmla="*/ 166 h 968"/>
                <a:gd name="T6" fmla="*/ 1356 w 1457"/>
                <a:gd name="T7" fmla="*/ 26 h 968"/>
                <a:gd name="T8" fmla="*/ 1324 w 1457"/>
                <a:gd name="T9" fmla="*/ 318 h 968"/>
                <a:gd name="T10" fmla="*/ 940 w 1457"/>
                <a:gd name="T11" fmla="*/ 882 h 968"/>
                <a:gd name="T12" fmla="*/ 188 w 1457"/>
                <a:gd name="T13" fmla="*/ 1194 h 968"/>
                <a:gd name="T14" fmla="*/ 4 w 1457"/>
                <a:gd name="T15" fmla="*/ 1002 h 9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7"/>
                <a:gd name="T25" fmla="*/ 0 h 968"/>
                <a:gd name="T26" fmla="*/ 1457 w 1457"/>
                <a:gd name="T27" fmla="*/ 968 h 9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7" h="968">
                  <a:moveTo>
                    <a:pt x="4" y="796"/>
                  </a:moveTo>
                  <a:cubicBezTo>
                    <a:pt x="8" y="703"/>
                    <a:pt x="93" y="499"/>
                    <a:pt x="212" y="388"/>
                  </a:cubicBezTo>
                  <a:cubicBezTo>
                    <a:pt x="331" y="277"/>
                    <a:pt x="525" y="193"/>
                    <a:pt x="716" y="132"/>
                  </a:cubicBezTo>
                  <a:cubicBezTo>
                    <a:pt x="907" y="71"/>
                    <a:pt x="1255" y="0"/>
                    <a:pt x="1356" y="20"/>
                  </a:cubicBezTo>
                  <a:cubicBezTo>
                    <a:pt x="1457" y="40"/>
                    <a:pt x="1393" y="139"/>
                    <a:pt x="1324" y="252"/>
                  </a:cubicBezTo>
                  <a:cubicBezTo>
                    <a:pt x="1255" y="365"/>
                    <a:pt x="1129" y="584"/>
                    <a:pt x="940" y="700"/>
                  </a:cubicBezTo>
                  <a:cubicBezTo>
                    <a:pt x="751" y="816"/>
                    <a:pt x="344" y="928"/>
                    <a:pt x="188" y="948"/>
                  </a:cubicBezTo>
                  <a:cubicBezTo>
                    <a:pt x="32" y="968"/>
                    <a:pt x="0" y="889"/>
                    <a:pt x="4" y="796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8" name="Oval 36"/>
            <p:cNvSpPr>
              <a:spLocks noChangeArrowheads="1"/>
            </p:cNvSpPr>
            <p:nvPr/>
          </p:nvSpPr>
          <p:spPr bwMode="auto">
            <a:xfrm>
              <a:off x="2124" y="3559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9" name="Text Box 37"/>
            <p:cNvSpPr txBox="1">
              <a:spLocks noChangeArrowheads="1"/>
            </p:cNvSpPr>
            <p:nvPr/>
          </p:nvSpPr>
          <p:spPr bwMode="auto">
            <a:xfrm>
              <a:off x="3484" y="3663"/>
              <a:ext cx="219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/>
              <a:r>
                <a:rPr lang="en-US">
                  <a:latin typeface="Times New Roman" charset="0"/>
                </a:rPr>
                <a:t>x</a:t>
              </a:r>
              <a:r>
                <a:rPr lang="en-US" baseline="-25000">
                  <a:latin typeface="Times New Roman" charset="0"/>
                </a:rPr>
                <a:t>1</a:t>
              </a:r>
            </a:p>
          </p:txBody>
        </p:sp>
        <p:sp>
          <p:nvSpPr>
            <p:cNvPr id="35870" name="Text Box 38"/>
            <p:cNvSpPr txBox="1">
              <a:spLocks noChangeArrowheads="1"/>
            </p:cNvSpPr>
            <p:nvPr/>
          </p:nvSpPr>
          <p:spPr bwMode="auto">
            <a:xfrm>
              <a:off x="3524" y="2511"/>
              <a:ext cx="160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/>
              <a:r>
                <a:rPr lang="en-US">
                  <a:latin typeface="Times New Roman" charset="0"/>
                </a:rPr>
                <a:t>e</a:t>
              </a:r>
              <a:endParaRPr lang="en-US" baseline="-25000">
                <a:latin typeface="Times New Roman" charset="0"/>
              </a:endParaRPr>
            </a:p>
          </p:txBody>
        </p:sp>
      </p:grpSp>
      <p:sp>
        <p:nvSpPr>
          <p:cNvPr id="35844" name="Rectangle 40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838200"/>
          </a:xfrm>
        </p:spPr>
        <p:txBody>
          <a:bodyPr/>
          <a:lstStyle/>
          <a:p>
            <a:pPr eaLnBrk="1" hangingPunct="1"/>
            <a:r>
              <a:rPr lang="en-US" sz="3200">
                <a:latin typeface="Berlin Sans FB Demi" charset="0"/>
              </a:rPr>
              <a:t>Principal Component Analysis (PCA)</a:t>
            </a:r>
          </a:p>
        </p:txBody>
      </p:sp>
      <p:sp>
        <p:nvSpPr>
          <p:cNvPr id="35845" name="Rectangle 41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382000" cy="16002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2000">
                <a:latin typeface="Tahoma" charset="0"/>
              </a:rPr>
              <a:t>Find a projection that captures the largest amount of variation in data</a:t>
            </a:r>
          </a:p>
          <a:p>
            <a:pPr eaLnBrk="1" hangingPunct="1">
              <a:lnSpc>
                <a:spcPct val="110000"/>
              </a:lnSpc>
            </a:pPr>
            <a:r>
              <a:rPr lang="en-US" sz="2000">
                <a:latin typeface="Tahoma" charset="0"/>
              </a:rPr>
              <a:t>The original data are projected onto a much smaller space, resulting in dimensionality reduction. We find the eigenvectors of the covariance matrix, and these eigenvectors define the new space</a:t>
            </a:r>
          </a:p>
          <a:p>
            <a:pPr eaLnBrk="1" hangingPunct="1">
              <a:lnSpc>
                <a:spcPct val="90000"/>
              </a:lnSpc>
            </a:pPr>
            <a:endParaRPr lang="en-US" sz="200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5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061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A553D9C4-F7F3-EA46-A39E-59759774E6E2}" type="slidenum">
              <a:rPr lang="en-US" sz="1200"/>
              <a:pPr eaLnBrk="1" hangingPunct="1"/>
              <a:t>47</a:t>
            </a:fld>
            <a:endParaRPr lang="en-US" sz="1200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534400" cy="52578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sz="2000">
                <a:latin typeface="Tahoma" charset="0"/>
              </a:rPr>
              <a:t>Given </a:t>
            </a:r>
            <a:r>
              <a:rPr lang="en-US" sz="2000" i="1">
                <a:latin typeface="Tahoma" charset="0"/>
              </a:rPr>
              <a:t>N</a:t>
            </a:r>
            <a:r>
              <a:rPr lang="en-US" sz="2000">
                <a:latin typeface="Tahoma" charset="0"/>
              </a:rPr>
              <a:t> data vectors from </a:t>
            </a:r>
            <a:r>
              <a:rPr lang="en-US" sz="2000" i="1">
                <a:latin typeface="Tahoma" charset="0"/>
              </a:rPr>
              <a:t>n</a:t>
            </a:r>
            <a:r>
              <a:rPr lang="en-US" sz="2000">
                <a:latin typeface="Tahoma" charset="0"/>
              </a:rPr>
              <a:t>-dimensions, find </a:t>
            </a:r>
            <a:r>
              <a:rPr lang="en-US" sz="2000" i="1">
                <a:latin typeface="Tahoma" charset="0"/>
              </a:rPr>
              <a:t>k</a:t>
            </a:r>
            <a:r>
              <a:rPr lang="en-US" sz="2000">
                <a:latin typeface="Tahoma" charset="0"/>
              </a:rPr>
              <a:t> ≤ </a:t>
            </a:r>
            <a:r>
              <a:rPr lang="en-US" sz="2000" i="1">
                <a:latin typeface="Tahoma" charset="0"/>
              </a:rPr>
              <a:t>n </a:t>
            </a:r>
            <a:r>
              <a:rPr lang="en-US" sz="2000">
                <a:latin typeface="Tahoma" charset="0"/>
              </a:rPr>
              <a:t>orthogonal vectors (</a:t>
            </a:r>
            <a:r>
              <a:rPr lang="en-US" sz="2000" i="1">
                <a:latin typeface="Tahoma" charset="0"/>
              </a:rPr>
              <a:t>principal components</a:t>
            </a:r>
            <a:r>
              <a:rPr lang="en-US" sz="2000">
                <a:latin typeface="Tahoma" charset="0"/>
              </a:rPr>
              <a:t>) that can be best used to represent data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>
                <a:latin typeface="Tahoma" charset="0"/>
              </a:rPr>
              <a:t>Normalize input data: Each attribute falls within the same range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>
                <a:latin typeface="Tahoma" charset="0"/>
              </a:rPr>
              <a:t>Compute </a:t>
            </a:r>
            <a:r>
              <a:rPr lang="en-US" sz="2000" i="1">
                <a:latin typeface="Tahoma" charset="0"/>
              </a:rPr>
              <a:t>k</a:t>
            </a:r>
            <a:r>
              <a:rPr lang="en-US" sz="2000">
                <a:latin typeface="Tahoma" charset="0"/>
              </a:rPr>
              <a:t> orthonormal (unit) vectors, i.e., </a:t>
            </a:r>
            <a:r>
              <a:rPr lang="en-US" sz="2000" i="1">
                <a:latin typeface="Tahoma" charset="0"/>
              </a:rPr>
              <a:t>principal components</a:t>
            </a:r>
            <a:endParaRPr lang="en-US" sz="2000">
              <a:latin typeface="Tahoma" charset="0"/>
            </a:endParaRPr>
          </a:p>
          <a:p>
            <a:pPr lvl="1" eaLnBrk="1" hangingPunct="1">
              <a:lnSpc>
                <a:spcPct val="120000"/>
              </a:lnSpc>
            </a:pPr>
            <a:r>
              <a:rPr lang="en-US" sz="2000">
                <a:latin typeface="Tahoma" charset="0"/>
              </a:rPr>
              <a:t>Each input data (vector) is a linear combination of the </a:t>
            </a:r>
            <a:r>
              <a:rPr lang="en-US" sz="2000" i="1">
                <a:latin typeface="Tahoma" charset="0"/>
              </a:rPr>
              <a:t>k</a:t>
            </a:r>
            <a:r>
              <a:rPr lang="en-US" sz="2000">
                <a:latin typeface="Tahoma" charset="0"/>
              </a:rPr>
              <a:t> principal component vectors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>
                <a:latin typeface="Tahoma" charset="0"/>
                <a:sym typeface="Symbol" charset="0"/>
              </a:rPr>
              <a:t>The principal components are sorted in order of decreasing </a:t>
            </a:r>
            <a:r>
              <a:rPr lang="ja-JP" altLang="en-US" sz="2000">
                <a:latin typeface="Tahoma" charset="0"/>
                <a:sym typeface="Symbol" charset="0"/>
              </a:rPr>
              <a:t>“</a:t>
            </a:r>
            <a:r>
              <a:rPr lang="en-US" sz="2000">
                <a:latin typeface="Tahoma" charset="0"/>
                <a:sym typeface="Symbol" charset="0"/>
              </a:rPr>
              <a:t>significance</a:t>
            </a:r>
            <a:r>
              <a:rPr lang="ja-JP" altLang="en-US" sz="2000">
                <a:latin typeface="Tahoma" charset="0"/>
                <a:sym typeface="Symbol" charset="0"/>
              </a:rPr>
              <a:t>”</a:t>
            </a:r>
            <a:r>
              <a:rPr lang="en-US" sz="2000">
                <a:latin typeface="Tahoma" charset="0"/>
                <a:sym typeface="Symbol" charset="0"/>
              </a:rPr>
              <a:t> or strength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>
                <a:latin typeface="Tahoma" charset="0"/>
                <a:sym typeface="Symbol" charset="0"/>
              </a:rPr>
              <a:t>Since the components are sorted, the size of the data can be reduced by eliminating the </a:t>
            </a:r>
            <a:r>
              <a:rPr lang="en-US" sz="2000" i="1">
                <a:latin typeface="Tahoma" charset="0"/>
                <a:sym typeface="Symbol" charset="0"/>
              </a:rPr>
              <a:t>weak components</a:t>
            </a:r>
            <a:r>
              <a:rPr lang="en-US" sz="2000">
                <a:latin typeface="Tahoma" charset="0"/>
                <a:sym typeface="Symbol" charset="0"/>
              </a:rPr>
              <a:t>, i.e., those with low variance (i.e., using the strongest principal components, it is possible to reconstruct a good approximation of the original data)</a:t>
            </a:r>
          </a:p>
          <a:p>
            <a:pPr eaLnBrk="1" hangingPunct="1">
              <a:lnSpc>
                <a:spcPct val="120000"/>
              </a:lnSpc>
            </a:pPr>
            <a:r>
              <a:rPr lang="en-US" sz="2000">
                <a:latin typeface="Tahoma" charset="0"/>
              </a:rPr>
              <a:t>Works for numeric data only</a:t>
            </a:r>
          </a:p>
        </p:txBody>
      </p:sp>
      <p:sp>
        <p:nvSpPr>
          <p:cNvPr id="36868" name="Text Box 3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990600"/>
          </a:xfrm>
          <a:noFill/>
        </p:spPr>
        <p:txBody>
          <a:bodyPr anchor="ctr"/>
          <a:lstStyle/>
          <a:p>
            <a:r>
              <a:rPr lang="en-US">
                <a:latin typeface="Berlin Sans FB Demi" charset="0"/>
              </a:rPr>
              <a:t>Principal Component Analysis (Steps)</a:t>
            </a:r>
          </a:p>
        </p:txBody>
      </p:sp>
    </p:spTree>
    <p:extLst>
      <p:ext uri="{BB962C8B-B14F-4D97-AF65-F5344CB8AC3E}">
        <p14:creationId xmlns:p14="http://schemas.microsoft.com/office/powerpoint/2010/main" val="224019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61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3626ABB1-699A-8F46-8F6A-7AE116EBC078}" type="slidenum">
              <a:rPr lang="en-US" sz="1200"/>
              <a:pPr eaLnBrk="1" hangingPunct="1"/>
              <a:t>48</a:t>
            </a:fld>
            <a:endParaRPr lang="en-US" sz="1200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Berlin Sans FB Demi" charset="0"/>
              </a:rPr>
              <a:t>Attribute Subset Selection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2400">
                <a:latin typeface="Tahoma" charset="0"/>
              </a:rPr>
              <a:t>Another way to reduce dimensionality of data</a:t>
            </a:r>
          </a:p>
          <a:p>
            <a:pPr eaLnBrk="1" hangingPunct="1">
              <a:lnSpc>
                <a:spcPct val="110000"/>
              </a:lnSpc>
            </a:pPr>
            <a:r>
              <a:rPr lang="en-US" sz="2400">
                <a:latin typeface="Tahoma" charset="0"/>
              </a:rPr>
              <a:t>Redundant attributes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400">
                <a:latin typeface="Tahoma" charset="0"/>
              </a:rPr>
              <a:t>Duplicate much or all of the information contained in one or more other attributes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400">
                <a:latin typeface="Tahoma" charset="0"/>
              </a:rPr>
              <a:t>E.g., purchase price of a product and the amount of sales tax paid</a:t>
            </a:r>
          </a:p>
          <a:p>
            <a:pPr eaLnBrk="1" hangingPunct="1">
              <a:lnSpc>
                <a:spcPct val="110000"/>
              </a:lnSpc>
            </a:pPr>
            <a:r>
              <a:rPr lang="en-US" sz="2400">
                <a:latin typeface="Tahoma" charset="0"/>
              </a:rPr>
              <a:t>Irrelevant attributes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400">
                <a:latin typeface="Tahoma" charset="0"/>
              </a:rPr>
              <a:t>Contain no information that is useful for the data mining task at hand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400">
                <a:latin typeface="Tahoma" charset="0"/>
              </a:rPr>
              <a:t>E.g., students' ID is often irrelevant to the task of predicting students' GPA</a:t>
            </a:r>
          </a:p>
        </p:txBody>
      </p:sp>
      <p:sp>
        <p:nvSpPr>
          <p:cNvPr id="37893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400" b="1">
              <a:latin typeface="Arial" charset="0"/>
            </a:endParaRPr>
          </a:p>
        </p:txBody>
      </p:sp>
      <p:sp>
        <p:nvSpPr>
          <p:cNvPr id="37894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sz="1400" b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07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061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40609C66-B297-BC46-8766-87DEFAC456D1}" type="slidenum">
              <a:rPr lang="en-US" sz="1200"/>
              <a:pPr eaLnBrk="1" hangingPunct="1"/>
              <a:t>49</a:t>
            </a:fld>
            <a:endParaRPr lang="en-US" sz="120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Berlin Sans FB Demi" charset="0"/>
              </a:rPr>
              <a:t>Heuristic Search in Attribute Selection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10600" cy="51816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Tahoma" charset="0"/>
              </a:rPr>
              <a:t>There are </a:t>
            </a:r>
            <a:r>
              <a:rPr lang="en-US" sz="2400" i="1" dirty="0">
                <a:latin typeface="Tahoma" charset="0"/>
              </a:rPr>
              <a:t>2</a:t>
            </a:r>
            <a:r>
              <a:rPr lang="en-US" sz="2400" i="1" baseline="30000" dirty="0">
                <a:latin typeface="Tahoma" charset="0"/>
              </a:rPr>
              <a:t>d</a:t>
            </a:r>
            <a:r>
              <a:rPr lang="en-US" sz="2400" dirty="0">
                <a:latin typeface="Tahoma" charset="0"/>
              </a:rPr>
              <a:t> possible attribute combinations of </a:t>
            </a:r>
            <a:r>
              <a:rPr lang="en-US" sz="2400" i="1" dirty="0">
                <a:latin typeface="Tahoma" charset="0"/>
              </a:rPr>
              <a:t>d</a:t>
            </a:r>
            <a:r>
              <a:rPr lang="en-US" sz="2400" dirty="0">
                <a:latin typeface="Tahoma" charset="0"/>
              </a:rPr>
              <a:t>  attributes</a:t>
            </a:r>
          </a:p>
          <a:p>
            <a:pPr eaLnBrk="1" hangingPunct="1"/>
            <a:r>
              <a:rPr lang="en-US" sz="2400" dirty="0">
                <a:latin typeface="Tahoma" charset="0"/>
              </a:rPr>
              <a:t>Typical heuristic attribute selection methods:</a:t>
            </a:r>
          </a:p>
          <a:p>
            <a:pPr lvl="1" eaLnBrk="1" hangingPunct="1"/>
            <a:r>
              <a:rPr lang="en-US" sz="2400" dirty="0">
                <a:latin typeface="Tahoma" charset="0"/>
              </a:rPr>
              <a:t>Best single attribute under the attribute independence assumption: choose by significance tests</a:t>
            </a:r>
          </a:p>
          <a:p>
            <a:pPr lvl="1" eaLnBrk="1" hangingPunct="1"/>
            <a:r>
              <a:rPr lang="en-US" sz="2400" dirty="0">
                <a:latin typeface="Tahoma" charset="0"/>
              </a:rPr>
              <a:t>Best step-wise feature selection:</a:t>
            </a:r>
          </a:p>
          <a:p>
            <a:pPr lvl="2" eaLnBrk="1" hangingPunct="1"/>
            <a:r>
              <a:rPr lang="en-US" dirty="0">
                <a:latin typeface="Tahoma" charset="0"/>
              </a:rPr>
              <a:t>The best single-attribute is picked first</a:t>
            </a:r>
          </a:p>
          <a:p>
            <a:pPr lvl="2" eaLnBrk="1" hangingPunct="1"/>
            <a:r>
              <a:rPr lang="en-US" dirty="0">
                <a:latin typeface="Tahoma" charset="0"/>
              </a:rPr>
              <a:t>Then next best attribute condition to the first, ...</a:t>
            </a:r>
          </a:p>
          <a:p>
            <a:pPr lvl="1" eaLnBrk="1" hangingPunct="1"/>
            <a:r>
              <a:rPr lang="en-US" sz="2400" dirty="0">
                <a:latin typeface="Tahoma" charset="0"/>
              </a:rPr>
              <a:t>Step-wise attribute elimination:</a:t>
            </a:r>
          </a:p>
          <a:p>
            <a:pPr lvl="2" eaLnBrk="1" hangingPunct="1"/>
            <a:r>
              <a:rPr lang="en-US" dirty="0">
                <a:latin typeface="Tahoma" charset="0"/>
              </a:rPr>
              <a:t>Repeatedly eliminate the worst attribute</a:t>
            </a:r>
          </a:p>
          <a:p>
            <a:pPr lvl="1" eaLnBrk="1" hangingPunct="1"/>
            <a:r>
              <a:rPr lang="en-US" sz="2400" dirty="0">
                <a:latin typeface="Tahoma" charset="0"/>
              </a:rPr>
              <a:t>Best combined attribute selection and elimination</a:t>
            </a:r>
          </a:p>
          <a:p>
            <a:pPr lvl="1" eaLnBrk="1" hangingPunct="1"/>
            <a:r>
              <a:rPr lang="en-US" sz="2400" dirty="0">
                <a:latin typeface="Tahoma" charset="0"/>
              </a:rPr>
              <a:t>Optimal branch and bound:</a:t>
            </a:r>
          </a:p>
          <a:p>
            <a:pPr lvl="2" eaLnBrk="1" hangingPunct="1"/>
            <a:r>
              <a:rPr lang="en-US" dirty="0">
                <a:latin typeface="Tahoma" charset="0"/>
                <a:sym typeface="Symbol" charset="0"/>
              </a:rPr>
              <a:t>Use attribute elimination and backtracking</a:t>
            </a:r>
            <a:endParaRPr lang="en-US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42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135A0-20C0-44C6-BF09-4C40D743039E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518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061"/>
          <p:cNvSpPr txBox="1">
            <a:spLocks noGrp="1" noChangeArrowheads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 eaLnBrk="1" hangingPunct="1"/>
            <a:fld id="{BF36EE5E-3DC8-2A48-A630-A28E447D5AB2}" type="slidenum">
              <a:rPr lang="en-US" sz="1200"/>
              <a:pPr algn="r" eaLnBrk="1" hangingPunct="1"/>
              <a:t>50</a:t>
            </a:fld>
            <a:endParaRPr lang="en-US" sz="1200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Berlin Sans FB Demi" charset="0"/>
              </a:rPr>
              <a:t>Attribute Creation (Feature Generation)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Tahoma" charset="0"/>
              </a:rPr>
              <a:t>Create new attributes (features) that can capture the important information in a data set more effectively than the original ones</a:t>
            </a:r>
          </a:p>
          <a:p>
            <a:pPr eaLnBrk="1" hangingPunct="1"/>
            <a:r>
              <a:rPr lang="en-US" sz="2400" dirty="0">
                <a:latin typeface="Tahoma" charset="0"/>
              </a:rPr>
              <a:t>Three general methodologies</a:t>
            </a:r>
          </a:p>
          <a:p>
            <a:pPr lvl="1" eaLnBrk="1" hangingPunct="1"/>
            <a:r>
              <a:rPr lang="en-US" sz="2400" dirty="0">
                <a:latin typeface="Tahoma" charset="0"/>
              </a:rPr>
              <a:t>Attribute extraction</a:t>
            </a:r>
          </a:p>
          <a:p>
            <a:pPr lvl="2" eaLnBrk="1" hangingPunct="1"/>
            <a:r>
              <a:rPr lang="en-US" dirty="0">
                <a:latin typeface="Tahoma" charset="0"/>
              </a:rPr>
              <a:t> Domain-specific</a:t>
            </a:r>
          </a:p>
          <a:p>
            <a:pPr lvl="1" eaLnBrk="1" hangingPunct="1"/>
            <a:r>
              <a:rPr lang="en-US" sz="2400" dirty="0">
                <a:latin typeface="Tahoma" charset="0"/>
              </a:rPr>
              <a:t>Mapping data to new space (see: data reduction)</a:t>
            </a:r>
          </a:p>
          <a:p>
            <a:pPr lvl="2" eaLnBrk="1" hangingPunct="1"/>
            <a:r>
              <a:rPr lang="en-US" dirty="0">
                <a:latin typeface="Tahoma" charset="0"/>
              </a:rPr>
              <a:t>E.g., Fourier transformation, wavelet transformation, manifold approaches (not covered)</a:t>
            </a:r>
          </a:p>
          <a:p>
            <a:pPr lvl="1" eaLnBrk="1" hangingPunct="1"/>
            <a:r>
              <a:rPr lang="en-US" sz="2400" dirty="0">
                <a:latin typeface="Tahoma" charset="0"/>
              </a:rPr>
              <a:t>Attribute construction </a:t>
            </a:r>
          </a:p>
          <a:p>
            <a:pPr lvl="2" eaLnBrk="1" hangingPunct="1"/>
            <a:r>
              <a:rPr lang="en-US" dirty="0">
                <a:latin typeface="Tahoma" charset="0"/>
              </a:rPr>
              <a:t>Combining features (see: discriminative frequent patterns in Chapter 7)</a:t>
            </a:r>
          </a:p>
          <a:p>
            <a:pPr lvl="2" eaLnBrk="1" hangingPunct="1"/>
            <a:r>
              <a:rPr lang="en-US" dirty="0">
                <a:latin typeface="Tahoma" charset="0"/>
              </a:rPr>
              <a:t>Data discretization</a:t>
            </a:r>
          </a:p>
        </p:txBody>
      </p:sp>
    </p:spTree>
    <p:extLst>
      <p:ext uri="{BB962C8B-B14F-4D97-AF65-F5344CB8AC3E}">
        <p14:creationId xmlns:p14="http://schemas.microsoft.com/office/powerpoint/2010/main" val="242524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061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C32A2613-F31B-354A-9FBA-CDFCBF0E3083}" type="slidenum">
              <a:rPr lang="en-US" sz="1200"/>
              <a:pPr eaLnBrk="1" hangingPunct="1"/>
              <a:t>51</a:t>
            </a:fld>
            <a:endParaRPr lang="en-US" sz="1200"/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70981"/>
                </a:solidFill>
                <a:latin typeface="Berlin Sans FB Demi" charset="0"/>
              </a:rPr>
              <a:t>Clustering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229600" cy="51054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sz="2400" dirty="0">
                <a:latin typeface="Tahoma" charset="0"/>
              </a:rPr>
              <a:t>Partition data set into clusters based on similarity, and store cluster representation (e.g., centroid and diameter) only</a:t>
            </a:r>
          </a:p>
          <a:p>
            <a:pPr eaLnBrk="1" hangingPunct="1">
              <a:lnSpc>
                <a:spcPct val="120000"/>
              </a:lnSpc>
            </a:pPr>
            <a:r>
              <a:rPr lang="en-US" sz="2400" dirty="0">
                <a:latin typeface="Tahoma" charset="0"/>
              </a:rPr>
              <a:t>Can be very effective if data is clustered but not if data is </a:t>
            </a:r>
            <a:r>
              <a:rPr lang="ja-JP" altLang="en-US" sz="2400" dirty="0">
                <a:latin typeface="Tahoma" charset="0"/>
              </a:rPr>
              <a:t>“</a:t>
            </a:r>
            <a:r>
              <a:rPr lang="en-US" sz="2400" dirty="0">
                <a:latin typeface="Tahoma" charset="0"/>
              </a:rPr>
              <a:t>smeared</a:t>
            </a:r>
            <a:r>
              <a:rPr lang="ja-JP" altLang="en-US" sz="2400" dirty="0">
                <a:latin typeface="Tahoma" charset="0"/>
              </a:rPr>
              <a:t>”</a:t>
            </a:r>
            <a:endParaRPr lang="en-US" sz="2400" dirty="0">
              <a:latin typeface="Tahoma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sz="2400" dirty="0">
                <a:latin typeface="Tahoma" charset="0"/>
              </a:rPr>
              <a:t>Can have hierarchical clustering and be stored in multi-dimensional index tree structures</a:t>
            </a:r>
          </a:p>
          <a:p>
            <a:pPr eaLnBrk="1" hangingPunct="1">
              <a:lnSpc>
                <a:spcPct val="120000"/>
              </a:lnSpc>
            </a:pPr>
            <a:r>
              <a:rPr lang="en-US" sz="2400" dirty="0">
                <a:latin typeface="Tahoma" charset="0"/>
              </a:rPr>
              <a:t>There are many choices of clustering definitions and clustering algorithms</a:t>
            </a:r>
          </a:p>
          <a:p>
            <a:pPr eaLnBrk="1" hangingPunct="1">
              <a:lnSpc>
                <a:spcPct val="120000"/>
              </a:lnSpc>
            </a:pPr>
            <a:r>
              <a:rPr lang="en-US" sz="2400" dirty="0">
                <a:latin typeface="Tahoma" charset="0"/>
              </a:rPr>
              <a:t>Cluster analysis </a:t>
            </a:r>
            <a:r>
              <a:rPr lang="en-US" sz="2400" dirty="0" smtClean="0">
                <a:latin typeface="Tahoma" charset="0"/>
              </a:rPr>
              <a:t>methods in future lectures</a:t>
            </a:r>
            <a:endParaRPr lang="en-US" sz="2400" dirty="0">
              <a:latin typeface="Tahoma" charset="0"/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70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061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5177643-1139-F84B-82D6-369A52366FF3}" type="slidenum">
              <a:rPr lang="en-US" sz="1200"/>
              <a:pPr eaLnBrk="1" hangingPunct="1"/>
              <a:t>52</a:t>
            </a:fld>
            <a:endParaRPr lang="en-US" sz="1200"/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-152400" y="152400"/>
            <a:ext cx="95250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70981"/>
                </a:solidFill>
                <a:latin typeface="Berlin Sans FB Demi" charset="0"/>
              </a:rPr>
              <a:t>Sampling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458200" cy="5181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sz="2400">
                <a:latin typeface="Tahoma" charset="0"/>
              </a:rPr>
              <a:t>Sampling: obtaining a small sample </a:t>
            </a:r>
            <a:r>
              <a:rPr lang="en-US" sz="2400" i="1">
                <a:latin typeface="Tahoma" charset="0"/>
              </a:rPr>
              <a:t>s</a:t>
            </a:r>
            <a:r>
              <a:rPr lang="en-US" sz="2400">
                <a:latin typeface="Tahoma" charset="0"/>
              </a:rPr>
              <a:t> to represent the whole data set </a:t>
            </a:r>
            <a:r>
              <a:rPr lang="en-US" sz="2400" i="1">
                <a:latin typeface="Tahoma" charset="0"/>
              </a:rPr>
              <a:t>N</a:t>
            </a:r>
          </a:p>
          <a:p>
            <a:pPr eaLnBrk="1" hangingPunct="1">
              <a:lnSpc>
                <a:spcPct val="120000"/>
              </a:lnSpc>
            </a:pPr>
            <a:r>
              <a:rPr lang="en-US" sz="2400">
                <a:latin typeface="Tahoma" charset="0"/>
              </a:rPr>
              <a:t>Allow a mining algorithm to run in complexity that is potentially sub-linear to the size of the data</a:t>
            </a:r>
          </a:p>
          <a:p>
            <a:pPr eaLnBrk="1" hangingPunct="1">
              <a:lnSpc>
                <a:spcPct val="120000"/>
              </a:lnSpc>
            </a:pPr>
            <a:r>
              <a:rPr lang="en-US" sz="2400">
                <a:latin typeface="Tahoma" charset="0"/>
              </a:rPr>
              <a:t>Key principle: Choose a </a:t>
            </a:r>
            <a:r>
              <a:rPr lang="en-US" sz="2400">
                <a:solidFill>
                  <a:schemeClr val="hlink"/>
                </a:solidFill>
                <a:latin typeface="Tahoma" charset="0"/>
              </a:rPr>
              <a:t>representative</a:t>
            </a:r>
            <a:r>
              <a:rPr lang="en-US" sz="2400">
                <a:latin typeface="Tahoma" charset="0"/>
              </a:rPr>
              <a:t> subset of the data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>
                <a:latin typeface="Tahoma" charset="0"/>
              </a:rPr>
              <a:t>Simple random sampling may have very poor performance in the presence of skew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>
                <a:latin typeface="Tahoma" charset="0"/>
              </a:rPr>
              <a:t>Develop adaptive sampling methods, e.g., stratified sampling: </a:t>
            </a:r>
          </a:p>
          <a:p>
            <a:pPr eaLnBrk="1" hangingPunct="1">
              <a:lnSpc>
                <a:spcPct val="120000"/>
              </a:lnSpc>
            </a:pPr>
            <a:r>
              <a:rPr lang="en-US" sz="2400">
                <a:latin typeface="Tahoma" charset="0"/>
              </a:rPr>
              <a:t>Note: Sampling may not reduce database I/Os (page at a time)</a:t>
            </a:r>
          </a:p>
        </p:txBody>
      </p:sp>
    </p:spTree>
    <p:extLst>
      <p:ext uri="{BB962C8B-B14F-4D97-AF65-F5344CB8AC3E}">
        <p14:creationId xmlns:p14="http://schemas.microsoft.com/office/powerpoint/2010/main" val="175187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061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1107C32B-34C4-2F4A-98C6-6A8D3E4CFCFA}" type="slidenum">
              <a:rPr lang="en-US" sz="1200"/>
              <a:pPr eaLnBrk="1" hangingPunct="1"/>
              <a:t>53</a:t>
            </a:fld>
            <a:endParaRPr lang="en-US" sz="1200"/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>
          <a:xfrm>
            <a:off x="-152400" y="152400"/>
            <a:ext cx="9525000" cy="762000"/>
          </a:xfrm>
        </p:spPr>
        <p:txBody>
          <a:bodyPr/>
          <a:lstStyle/>
          <a:p>
            <a:pPr eaLnBrk="1" hangingPunct="1"/>
            <a:r>
              <a:rPr lang="en-US">
                <a:latin typeface="Berlin Sans FB Demi" charset="0"/>
              </a:rPr>
              <a:t>Types of Sampling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5344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b="1">
                <a:latin typeface="Tahoma" charset="0"/>
              </a:rPr>
              <a:t>Simple random sampling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>
                <a:latin typeface="Tahoma" charset="0"/>
              </a:rPr>
              <a:t>There is an equal probability of selecting any particular item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b="1">
                <a:latin typeface="Tahoma" charset="0"/>
              </a:rPr>
              <a:t>Sampling without replacement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>
                <a:latin typeface="Tahoma" charset="0"/>
              </a:rPr>
              <a:t>Once an object is selected, it is removed from the population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b="1">
                <a:latin typeface="Tahoma" charset="0"/>
              </a:rPr>
              <a:t>Sampling with replacement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>
                <a:latin typeface="Tahoma" charset="0"/>
              </a:rPr>
              <a:t>A selected object is not removed from the population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b="1">
                <a:latin typeface="Tahoma" charset="0"/>
              </a:rPr>
              <a:t>Stratified sampling: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>
                <a:latin typeface="Tahoma" charset="0"/>
              </a:rPr>
              <a:t>Partition the data set, and draw samples from each partition (proportionally, i.e., approximately the same percentage of the data)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>
                <a:latin typeface="Tahoma" charset="0"/>
              </a:rPr>
              <a:t>Used in conjunction with skewed data</a:t>
            </a:r>
          </a:p>
          <a:p>
            <a:pPr lvl="1" eaLnBrk="1" hangingPunct="1">
              <a:lnSpc>
                <a:spcPct val="90000"/>
              </a:lnSpc>
            </a:pPr>
            <a:endParaRPr lang="en-US" sz="200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00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061"/>
          <p:cNvSpPr>
            <a:spLocks noGrp="1" noChangeArrowheads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46F30149-CCAC-0547-AA1A-BF0235FFFC06}" type="slidenum">
              <a:rPr lang="en-US" sz="1200"/>
              <a:pPr eaLnBrk="1" hangingPunct="1"/>
              <a:t>54</a:t>
            </a:fld>
            <a:endParaRPr lang="en-US" sz="1200"/>
          </a:p>
        </p:txBody>
      </p:sp>
      <p:sp>
        <p:nvSpPr>
          <p:cNvPr id="49155" name="Text Box 2"/>
          <p:cNvSpPr txBox="1">
            <a:spLocks noChangeArrowheads="1"/>
          </p:cNvSpPr>
          <p:nvPr/>
        </p:nvSpPr>
        <p:spPr bwMode="auto">
          <a:xfrm>
            <a:off x="152400" y="381000"/>
            <a:ext cx="8610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/>
            <a:r>
              <a:rPr lang="en-US" sz="3200" b="1">
                <a:solidFill>
                  <a:schemeClr val="tx2"/>
                </a:solidFill>
              </a:rPr>
              <a:t>Sampling: With or without Replacement</a:t>
            </a:r>
          </a:p>
        </p:txBody>
      </p:sp>
      <p:sp>
        <p:nvSpPr>
          <p:cNvPr id="49156" name="Text Box 3"/>
          <p:cNvSpPr txBox="1">
            <a:spLocks noChangeArrowheads="1"/>
          </p:cNvSpPr>
          <p:nvPr/>
        </p:nvSpPr>
        <p:spPr bwMode="auto">
          <a:xfrm rot="-1013563">
            <a:off x="3733800" y="2819400"/>
            <a:ext cx="2205038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>
                <a:latin typeface="Times New Roman" charset="0"/>
              </a:rPr>
              <a:t>SRSWOR</a:t>
            </a:r>
          </a:p>
          <a:p>
            <a:r>
              <a:rPr lang="en-US">
                <a:latin typeface="Times New Roman" charset="0"/>
              </a:rPr>
              <a:t>(simple random</a:t>
            </a:r>
          </a:p>
          <a:p>
            <a:r>
              <a:rPr lang="en-US">
                <a:latin typeface="Times New Roman" charset="0"/>
              </a:rPr>
              <a:t> sample without </a:t>
            </a:r>
          </a:p>
          <a:p>
            <a:r>
              <a:rPr lang="en-US">
                <a:latin typeface="Times New Roman" charset="0"/>
              </a:rPr>
              <a:t>replacement)</a:t>
            </a:r>
          </a:p>
        </p:txBody>
      </p:sp>
      <p:grpSp>
        <p:nvGrpSpPr>
          <p:cNvPr id="49157" name="Group 4"/>
          <p:cNvGrpSpPr>
            <a:grpSpLocks/>
          </p:cNvGrpSpPr>
          <p:nvPr/>
        </p:nvGrpSpPr>
        <p:grpSpPr bwMode="auto">
          <a:xfrm>
            <a:off x="5695950" y="1771650"/>
            <a:ext cx="2438400" cy="1676400"/>
            <a:chOff x="3588" y="1116"/>
            <a:chExt cx="1536" cy="1056"/>
          </a:xfrm>
        </p:grpSpPr>
        <p:sp>
          <p:nvSpPr>
            <p:cNvPr id="49178" name="AutoShape 5"/>
            <p:cNvSpPr>
              <a:spLocks noChangeArrowheads="1"/>
            </p:cNvSpPr>
            <p:nvPr/>
          </p:nvSpPr>
          <p:spPr bwMode="auto">
            <a:xfrm>
              <a:off x="3588" y="1116"/>
              <a:ext cx="1536" cy="1056"/>
            </a:xfrm>
            <a:prstGeom prst="can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79" name="Oval 6"/>
            <p:cNvSpPr>
              <a:spLocks noChangeArrowheads="1"/>
            </p:cNvSpPr>
            <p:nvPr/>
          </p:nvSpPr>
          <p:spPr bwMode="auto">
            <a:xfrm>
              <a:off x="4092" y="1788"/>
              <a:ext cx="540" cy="36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80" name="Oval 7"/>
            <p:cNvSpPr>
              <a:spLocks noChangeArrowheads="1"/>
            </p:cNvSpPr>
            <p:nvPr/>
          </p:nvSpPr>
          <p:spPr bwMode="auto">
            <a:xfrm>
              <a:off x="4632" y="1632"/>
              <a:ext cx="492" cy="3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81" name="Oval 8"/>
            <p:cNvSpPr>
              <a:spLocks noChangeArrowheads="1"/>
            </p:cNvSpPr>
            <p:nvPr/>
          </p:nvSpPr>
          <p:spPr bwMode="auto">
            <a:xfrm>
              <a:off x="3588" y="1668"/>
              <a:ext cx="540" cy="36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9158" name="Text Box 9"/>
          <p:cNvSpPr txBox="1">
            <a:spLocks noChangeArrowheads="1"/>
          </p:cNvSpPr>
          <p:nvPr/>
        </p:nvSpPr>
        <p:spPr bwMode="auto">
          <a:xfrm rot="848056">
            <a:off x="3962400" y="5105400"/>
            <a:ext cx="1217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>
                <a:latin typeface="Times New Roman" charset="0"/>
              </a:rPr>
              <a:t>SRSWR</a:t>
            </a:r>
          </a:p>
        </p:txBody>
      </p:sp>
      <p:grpSp>
        <p:nvGrpSpPr>
          <p:cNvPr id="49159" name="Group 10"/>
          <p:cNvGrpSpPr>
            <a:grpSpLocks/>
          </p:cNvGrpSpPr>
          <p:nvPr/>
        </p:nvGrpSpPr>
        <p:grpSpPr bwMode="auto">
          <a:xfrm>
            <a:off x="5772150" y="4457700"/>
            <a:ext cx="2438400" cy="1676400"/>
            <a:chOff x="3636" y="2808"/>
            <a:chExt cx="1536" cy="1056"/>
          </a:xfrm>
        </p:grpSpPr>
        <p:sp>
          <p:nvSpPr>
            <p:cNvPr id="49174" name="AutoShape 11"/>
            <p:cNvSpPr>
              <a:spLocks noChangeArrowheads="1"/>
            </p:cNvSpPr>
            <p:nvPr/>
          </p:nvSpPr>
          <p:spPr bwMode="auto">
            <a:xfrm>
              <a:off x="3636" y="2808"/>
              <a:ext cx="1536" cy="1056"/>
            </a:xfrm>
            <a:prstGeom prst="can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75" name="Oval 12"/>
            <p:cNvSpPr>
              <a:spLocks noChangeArrowheads="1"/>
            </p:cNvSpPr>
            <p:nvPr/>
          </p:nvSpPr>
          <p:spPr bwMode="auto">
            <a:xfrm>
              <a:off x="3648" y="3372"/>
              <a:ext cx="540" cy="36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76" name="Oval 13"/>
            <p:cNvSpPr>
              <a:spLocks noChangeArrowheads="1"/>
            </p:cNvSpPr>
            <p:nvPr/>
          </p:nvSpPr>
          <p:spPr bwMode="auto">
            <a:xfrm>
              <a:off x="4188" y="3480"/>
              <a:ext cx="540" cy="36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77" name="Oval 14"/>
            <p:cNvSpPr>
              <a:spLocks noChangeArrowheads="1"/>
            </p:cNvSpPr>
            <p:nvPr/>
          </p:nvSpPr>
          <p:spPr bwMode="auto">
            <a:xfrm>
              <a:off x="4656" y="3288"/>
              <a:ext cx="516" cy="396"/>
            </a:xfrm>
            <a:prstGeom prst="ellipse">
              <a:avLst/>
            </a:prstGeom>
            <a:solidFill>
              <a:srgbClr val="FAE2F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9160" name="Group 15"/>
          <p:cNvGrpSpPr>
            <a:grpSpLocks/>
          </p:cNvGrpSpPr>
          <p:nvPr/>
        </p:nvGrpSpPr>
        <p:grpSpPr bwMode="auto">
          <a:xfrm>
            <a:off x="876300" y="1905000"/>
            <a:ext cx="2724150" cy="4556125"/>
            <a:chOff x="564" y="1284"/>
            <a:chExt cx="1716" cy="2870"/>
          </a:xfrm>
        </p:grpSpPr>
        <p:sp>
          <p:nvSpPr>
            <p:cNvPr id="49163" name="AutoShape 16"/>
            <p:cNvSpPr>
              <a:spLocks noChangeArrowheads="1"/>
            </p:cNvSpPr>
            <p:nvPr/>
          </p:nvSpPr>
          <p:spPr bwMode="auto">
            <a:xfrm>
              <a:off x="564" y="1284"/>
              <a:ext cx="1716" cy="2616"/>
            </a:xfrm>
            <a:prstGeom prst="can">
              <a:avLst>
                <a:gd name="adj" fmla="val 38112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64" name="Oval 17"/>
            <p:cNvSpPr>
              <a:spLocks noChangeArrowheads="1"/>
            </p:cNvSpPr>
            <p:nvPr/>
          </p:nvSpPr>
          <p:spPr bwMode="auto">
            <a:xfrm>
              <a:off x="672" y="3336"/>
              <a:ext cx="516" cy="396"/>
            </a:xfrm>
            <a:prstGeom prst="ellipse">
              <a:avLst/>
            </a:prstGeom>
            <a:solidFill>
              <a:srgbClr val="FAE2F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65" name="Oval 18"/>
            <p:cNvSpPr>
              <a:spLocks noChangeArrowheads="1"/>
            </p:cNvSpPr>
            <p:nvPr/>
          </p:nvSpPr>
          <p:spPr bwMode="auto">
            <a:xfrm>
              <a:off x="660" y="2916"/>
              <a:ext cx="540" cy="360"/>
            </a:xfrm>
            <a:prstGeom prst="ellipse">
              <a:avLst/>
            </a:prstGeom>
            <a:solidFill>
              <a:srgbClr val="006666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66" name="Oval 19"/>
            <p:cNvSpPr>
              <a:spLocks noChangeArrowheads="1"/>
            </p:cNvSpPr>
            <p:nvPr/>
          </p:nvSpPr>
          <p:spPr bwMode="auto">
            <a:xfrm>
              <a:off x="1236" y="3468"/>
              <a:ext cx="564" cy="396"/>
            </a:xfrm>
            <a:prstGeom prst="ellipse">
              <a:avLst/>
            </a:prstGeom>
            <a:solidFill>
              <a:srgbClr val="12132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67" name="Oval 20"/>
            <p:cNvSpPr>
              <a:spLocks noChangeArrowheads="1"/>
            </p:cNvSpPr>
            <p:nvPr/>
          </p:nvSpPr>
          <p:spPr bwMode="auto">
            <a:xfrm>
              <a:off x="1764" y="3240"/>
              <a:ext cx="492" cy="3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68" name="Oval 21"/>
            <p:cNvSpPr>
              <a:spLocks noChangeArrowheads="1"/>
            </p:cNvSpPr>
            <p:nvPr/>
          </p:nvSpPr>
          <p:spPr bwMode="auto">
            <a:xfrm>
              <a:off x="1236" y="3084"/>
              <a:ext cx="468" cy="372"/>
            </a:xfrm>
            <a:prstGeom prst="ellipse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69" name="Oval 22"/>
            <p:cNvSpPr>
              <a:spLocks noChangeArrowheads="1"/>
            </p:cNvSpPr>
            <p:nvPr/>
          </p:nvSpPr>
          <p:spPr bwMode="auto">
            <a:xfrm>
              <a:off x="1680" y="2808"/>
              <a:ext cx="540" cy="36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70" name="Oval 23"/>
            <p:cNvSpPr>
              <a:spLocks noChangeArrowheads="1"/>
            </p:cNvSpPr>
            <p:nvPr/>
          </p:nvSpPr>
          <p:spPr bwMode="auto">
            <a:xfrm>
              <a:off x="1092" y="2664"/>
              <a:ext cx="540" cy="36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71" name="Oval 24"/>
            <p:cNvSpPr>
              <a:spLocks noChangeArrowheads="1"/>
            </p:cNvSpPr>
            <p:nvPr/>
          </p:nvSpPr>
          <p:spPr bwMode="auto">
            <a:xfrm>
              <a:off x="564" y="2556"/>
              <a:ext cx="540" cy="36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72" name="Oval 25"/>
            <p:cNvSpPr>
              <a:spLocks noChangeArrowheads="1"/>
            </p:cNvSpPr>
            <p:nvPr/>
          </p:nvSpPr>
          <p:spPr bwMode="auto">
            <a:xfrm>
              <a:off x="1620" y="2424"/>
              <a:ext cx="540" cy="360"/>
            </a:xfrm>
            <a:prstGeom prst="ellipse">
              <a:avLst/>
            </a:prstGeom>
            <a:solidFill>
              <a:srgbClr val="423E7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73" name="Text Box 26"/>
            <p:cNvSpPr txBox="1">
              <a:spLocks noChangeArrowheads="1"/>
            </p:cNvSpPr>
            <p:nvPr/>
          </p:nvSpPr>
          <p:spPr bwMode="auto">
            <a:xfrm>
              <a:off x="974" y="3866"/>
              <a:ext cx="87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r>
                <a:rPr lang="en-US">
                  <a:latin typeface="Times New Roman" charset="0"/>
                </a:rPr>
                <a:t>Raw Data</a:t>
              </a:r>
            </a:p>
          </p:txBody>
        </p:sp>
      </p:grpSp>
      <p:sp>
        <p:nvSpPr>
          <p:cNvPr id="49161" name="Line 27"/>
          <p:cNvSpPr>
            <a:spLocks noChangeShapeType="1"/>
          </p:cNvSpPr>
          <p:nvPr/>
        </p:nvSpPr>
        <p:spPr bwMode="auto">
          <a:xfrm flipV="1">
            <a:off x="3810000" y="2971800"/>
            <a:ext cx="165735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2" name="Line 28"/>
          <p:cNvSpPr>
            <a:spLocks noChangeShapeType="1"/>
          </p:cNvSpPr>
          <p:nvPr/>
        </p:nvSpPr>
        <p:spPr bwMode="auto">
          <a:xfrm>
            <a:off x="3829050" y="4895850"/>
            <a:ext cx="1790700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061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40E5F2DB-56BC-D441-A49E-D8C17D6E85E7}" type="slidenum">
              <a:rPr lang="en-US" sz="1200"/>
              <a:pPr eaLnBrk="1" hangingPunct="1"/>
              <a:t>55</a:t>
            </a:fld>
            <a:endParaRPr lang="en-US" sz="1200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686800" cy="838200"/>
          </a:xfrm>
        </p:spPr>
        <p:txBody>
          <a:bodyPr/>
          <a:lstStyle/>
          <a:p>
            <a:pPr eaLnBrk="1" hangingPunct="1"/>
            <a:r>
              <a:rPr lang="en-US">
                <a:latin typeface="Berlin Sans FB Demi" charset="0"/>
              </a:rPr>
              <a:t>Sampling: Cluster or Stratified Sampling</a:t>
            </a:r>
          </a:p>
        </p:txBody>
      </p:sp>
      <p:grpSp>
        <p:nvGrpSpPr>
          <p:cNvPr id="50180" name="Group 3"/>
          <p:cNvGrpSpPr>
            <a:grpSpLocks/>
          </p:cNvGrpSpPr>
          <p:nvPr/>
        </p:nvGrpSpPr>
        <p:grpSpPr bwMode="auto">
          <a:xfrm>
            <a:off x="520700" y="2698750"/>
            <a:ext cx="3751263" cy="3348038"/>
            <a:chOff x="274" y="1418"/>
            <a:chExt cx="2363" cy="2109"/>
          </a:xfrm>
        </p:grpSpPr>
        <p:sp>
          <p:nvSpPr>
            <p:cNvPr id="50201" name="Rectangle 4"/>
            <p:cNvSpPr>
              <a:spLocks noChangeArrowheads="1"/>
            </p:cNvSpPr>
            <p:nvPr/>
          </p:nvSpPr>
          <p:spPr bwMode="auto">
            <a:xfrm>
              <a:off x="274" y="1418"/>
              <a:ext cx="2363" cy="210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2" name="AutoShape 5"/>
            <p:cNvSpPr>
              <a:spLocks noChangeArrowheads="1"/>
            </p:cNvSpPr>
            <p:nvPr/>
          </p:nvSpPr>
          <p:spPr bwMode="auto">
            <a:xfrm>
              <a:off x="1609" y="1993"/>
              <a:ext cx="56" cy="75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3" name="AutoShape 6"/>
            <p:cNvSpPr>
              <a:spLocks noChangeArrowheads="1"/>
            </p:cNvSpPr>
            <p:nvPr/>
          </p:nvSpPr>
          <p:spPr bwMode="auto">
            <a:xfrm>
              <a:off x="1566" y="2316"/>
              <a:ext cx="56" cy="75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4" name="AutoShape 7"/>
            <p:cNvSpPr>
              <a:spLocks noChangeArrowheads="1"/>
            </p:cNvSpPr>
            <p:nvPr/>
          </p:nvSpPr>
          <p:spPr bwMode="auto">
            <a:xfrm>
              <a:off x="1711" y="2134"/>
              <a:ext cx="56" cy="75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5" name="AutoShape 8"/>
            <p:cNvSpPr>
              <a:spLocks noChangeArrowheads="1"/>
            </p:cNvSpPr>
            <p:nvPr/>
          </p:nvSpPr>
          <p:spPr bwMode="auto">
            <a:xfrm>
              <a:off x="1510" y="2168"/>
              <a:ext cx="56" cy="75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6" name="AutoShape 9"/>
            <p:cNvSpPr>
              <a:spLocks noChangeArrowheads="1"/>
            </p:cNvSpPr>
            <p:nvPr/>
          </p:nvSpPr>
          <p:spPr bwMode="auto">
            <a:xfrm>
              <a:off x="1944" y="2195"/>
              <a:ext cx="56" cy="7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7" name="AutoShape 10"/>
            <p:cNvSpPr>
              <a:spLocks noChangeArrowheads="1"/>
            </p:cNvSpPr>
            <p:nvPr/>
          </p:nvSpPr>
          <p:spPr bwMode="auto">
            <a:xfrm>
              <a:off x="1874" y="2354"/>
              <a:ext cx="56" cy="75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8" name="AutoShape 11"/>
            <p:cNvSpPr>
              <a:spLocks noChangeArrowheads="1"/>
            </p:cNvSpPr>
            <p:nvPr/>
          </p:nvSpPr>
          <p:spPr bwMode="auto">
            <a:xfrm>
              <a:off x="1740" y="2393"/>
              <a:ext cx="57" cy="75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9" name="AutoShape 12"/>
            <p:cNvSpPr>
              <a:spLocks noChangeArrowheads="1"/>
            </p:cNvSpPr>
            <p:nvPr/>
          </p:nvSpPr>
          <p:spPr bwMode="auto">
            <a:xfrm>
              <a:off x="1433" y="1845"/>
              <a:ext cx="56" cy="7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10" name="Freeform 13"/>
            <p:cNvSpPr>
              <a:spLocks/>
            </p:cNvSpPr>
            <p:nvPr/>
          </p:nvSpPr>
          <p:spPr bwMode="auto">
            <a:xfrm>
              <a:off x="1376" y="1763"/>
              <a:ext cx="686" cy="877"/>
            </a:xfrm>
            <a:custGeom>
              <a:avLst/>
              <a:gdLst>
                <a:gd name="T0" fmla="*/ 61 w 1101"/>
                <a:gd name="T1" fmla="*/ 86 h 1077"/>
                <a:gd name="T2" fmla="*/ 63 w 1101"/>
                <a:gd name="T3" fmla="*/ 141 h 1077"/>
                <a:gd name="T4" fmla="*/ 59 w 1101"/>
                <a:gd name="T5" fmla="*/ 271 h 1077"/>
                <a:gd name="T6" fmla="*/ 55 w 1101"/>
                <a:gd name="T7" fmla="*/ 304 h 1077"/>
                <a:gd name="T8" fmla="*/ 50 w 1101"/>
                <a:gd name="T9" fmla="*/ 314 h 1077"/>
                <a:gd name="T10" fmla="*/ 35 w 1101"/>
                <a:gd name="T11" fmla="*/ 304 h 1077"/>
                <a:gd name="T12" fmla="*/ 29 w 1101"/>
                <a:gd name="T13" fmla="*/ 290 h 1077"/>
                <a:gd name="T14" fmla="*/ 27 w 1101"/>
                <a:gd name="T15" fmla="*/ 287 h 1077"/>
                <a:gd name="T16" fmla="*/ 19 w 1101"/>
                <a:gd name="T17" fmla="*/ 256 h 1077"/>
                <a:gd name="T18" fmla="*/ 14 w 1101"/>
                <a:gd name="T19" fmla="*/ 234 h 1077"/>
                <a:gd name="T20" fmla="*/ 6 w 1101"/>
                <a:gd name="T21" fmla="*/ 200 h 1077"/>
                <a:gd name="T22" fmla="*/ 1 w 1101"/>
                <a:gd name="T23" fmla="*/ 131 h 1077"/>
                <a:gd name="T24" fmla="*/ 1 w 1101"/>
                <a:gd name="T25" fmla="*/ 37 h 1077"/>
                <a:gd name="T26" fmla="*/ 11 w 1101"/>
                <a:gd name="T27" fmla="*/ 6 h 1077"/>
                <a:gd name="T28" fmla="*/ 13 w 1101"/>
                <a:gd name="T29" fmla="*/ 4 h 1077"/>
                <a:gd name="T30" fmla="*/ 25 w 1101"/>
                <a:gd name="T31" fmla="*/ 9 h 1077"/>
                <a:gd name="T32" fmla="*/ 34 w 1101"/>
                <a:gd name="T33" fmla="*/ 30 h 1077"/>
                <a:gd name="T34" fmla="*/ 40 w 1101"/>
                <a:gd name="T35" fmla="*/ 51 h 1077"/>
                <a:gd name="T36" fmla="*/ 45 w 1101"/>
                <a:gd name="T37" fmla="*/ 59 h 1077"/>
                <a:gd name="T38" fmla="*/ 61 w 1101"/>
                <a:gd name="T39" fmla="*/ 86 h 107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101"/>
                <a:gd name="T61" fmla="*/ 0 h 1077"/>
                <a:gd name="T62" fmla="*/ 1101 w 1101"/>
                <a:gd name="T63" fmla="*/ 1077 h 107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101" h="1077">
                  <a:moveTo>
                    <a:pt x="1041" y="294"/>
                  </a:moveTo>
                  <a:cubicBezTo>
                    <a:pt x="1062" y="357"/>
                    <a:pt x="1070" y="419"/>
                    <a:pt x="1077" y="485"/>
                  </a:cubicBezTo>
                  <a:cubicBezTo>
                    <a:pt x="1072" y="641"/>
                    <a:pt x="1101" y="797"/>
                    <a:pt x="1013" y="930"/>
                  </a:cubicBezTo>
                  <a:cubicBezTo>
                    <a:pt x="1001" y="966"/>
                    <a:pt x="984" y="1017"/>
                    <a:pt x="950" y="1040"/>
                  </a:cubicBezTo>
                  <a:cubicBezTo>
                    <a:pt x="920" y="1060"/>
                    <a:pt x="884" y="1065"/>
                    <a:pt x="850" y="1076"/>
                  </a:cubicBezTo>
                  <a:cubicBezTo>
                    <a:pt x="677" y="1068"/>
                    <a:pt x="701" y="1077"/>
                    <a:pt x="595" y="1040"/>
                  </a:cubicBezTo>
                  <a:cubicBezTo>
                    <a:pt x="556" y="1026"/>
                    <a:pt x="527" y="1007"/>
                    <a:pt x="486" y="994"/>
                  </a:cubicBezTo>
                  <a:cubicBezTo>
                    <a:pt x="477" y="991"/>
                    <a:pt x="459" y="985"/>
                    <a:pt x="459" y="985"/>
                  </a:cubicBezTo>
                  <a:cubicBezTo>
                    <a:pt x="417" y="943"/>
                    <a:pt x="369" y="911"/>
                    <a:pt x="322" y="876"/>
                  </a:cubicBezTo>
                  <a:cubicBezTo>
                    <a:pt x="287" y="850"/>
                    <a:pt x="271" y="816"/>
                    <a:pt x="232" y="803"/>
                  </a:cubicBezTo>
                  <a:cubicBezTo>
                    <a:pt x="196" y="768"/>
                    <a:pt x="131" y="726"/>
                    <a:pt x="104" y="685"/>
                  </a:cubicBezTo>
                  <a:cubicBezTo>
                    <a:pt x="56" y="611"/>
                    <a:pt x="21" y="536"/>
                    <a:pt x="4" y="449"/>
                  </a:cubicBezTo>
                  <a:cubicBezTo>
                    <a:pt x="7" y="343"/>
                    <a:pt x="0" y="236"/>
                    <a:pt x="13" y="130"/>
                  </a:cubicBezTo>
                  <a:cubicBezTo>
                    <a:pt x="22" y="60"/>
                    <a:pt x="139" y="33"/>
                    <a:pt x="186" y="21"/>
                  </a:cubicBezTo>
                  <a:cubicBezTo>
                    <a:pt x="198" y="18"/>
                    <a:pt x="222" y="12"/>
                    <a:pt x="222" y="12"/>
                  </a:cubicBezTo>
                  <a:cubicBezTo>
                    <a:pt x="289" y="15"/>
                    <a:pt x="362" y="0"/>
                    <a:pt x="422" y="30"/>
                  </a:cubicBezTo>
                  <a:cubicBezTo>
                    <a:pt x="473" y="56"/>
                    <a:pt x="525" y="77"/>
                    <a:pt x="577" y="103"/>
                  </a:cubicBezTo>
                  <a:cubicBezTo>
                    <a:pt x="619" y="124"/>
                    <a:pt x="655" y="153"/>
                    <a:pt x="695" y="176"/>
                  </a:cubicBezTo>
                  <a:cubicBezTo>
                    <a:pt x="718" y="189"/>
                    <a:pt x="745" y="192"/>
                    <a:pt x="768" y="203"/>
                  </a:cubicBezTo>
                  <a:cubicBezTo>
                    <a:pt x="844" y="240"/>
                    <a:pt x="955" y="294"/>
                    <a:pt x="1041" y="294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11" name="AutoShape 14"/>
            <p:cNvSpPr>
              <a:spLocks noChangeArrowheads="1"/>
            </p:cNvSpPr>
            <p:nvPr/>
          </p:nvSpPr>
          <p:spPr bwMode="auto">
            <a:xfrm>
              <a:off x="1104" y="2584"/>
              <a:ext cx="56" cy="75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12" name="AutoShape 15"/>
            <p:cNvSpPr>
              <a:spLocks noChangeArrowheads="1"/>
            </p:cNvSpPr>
            <p:nvPr/>
          </p:nvSpPr>
          <p:spPr bwMode="auto">
            <a:xfrm>
              <a:off x="1391" y="2647"/>
              <a:ext cx="56" cy="75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13" name="AutoShape 16"/>
            <p:cNvSpPr>
              <a:spLocks noChangeArrowheads="1"/>
            </p:cNvSpPr>
            <p:nvPr/>
          </p:nvSpPr>
          <p:spPr bwMode="auto">
            <a:xfrm>
              <a:off x="1286" y="2903"/>
              <a:ext cx="56" cy="75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14" name="AutoShape 17"/>
            <p:cNvSpPr>
              <a:spLocks noChangeArrowheads="1"/>
            </p:cNvSpPr>
            <p:nvPr/>
          </p:nvSpPr>
          <p:spPr bwMode="auto">
            <a:xfrm>
              <a:off x="1345" y="2795"/>
              <a:ext cx="56" cy="75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15" name="AutoShape 18"/>
            <p:cNvSpPr>
              <a:spLocks noChangeArrowheads="1"/>
            </p:cNvSpPr>
            <p:nvPr/>
          </p:nvSpPr>
          <p:spPr bwMode="auto">
            <a:xfrm>
              <a:off x="1171" y="2752"/>
              <a:ext cx="56" cy="75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16" name="AutoShape 19"/>
            <p:cNvSpPr>
              <a:spLocks noChangeArrowheads="1"/>
            </p:cNvSpPr>
            <p:nvPr/>
          </p:nvSpPr>
          <p:spPr bwMode="auto">
            <a:xfrm>
              <a:off x="1168" y="2875"/>
              <a:ext cx="56" cy="75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17" name="AutoShape 20"/>
            <p:cNvSpPr>
              <a:spLocks noChangeArrowheads="1"/>
            </p:cNvSpPr>
            <p:nvPr/>
          </p:nvSpPr>
          <p:spPr bwMode="auto">
            <a:xfrm>
              <a:off x="1224" y="2504"/>
              <a:ext cx="56" cy="75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18" name="AutoShape 21"/>
            <p:cNvSpPr>
              <a:spLocks noChangeArrowheads="1"/>
            </p:cNvSpPr>
            <p:nvPr/>
          </p:nvSpPr>
          <p:spPr bwMode="auto">
            <a:xfrm>
              <a:off x="1289" y="2628"/>
              <a:ext cx="56" cy="74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19" name="AutoShape 22"/>
            <p:cNvSpPr>
              <a:spLocks noChangeArrowheads="1"/>
            </p:cNvSpPr>
            <p:nvPr/>
          </p:nvSpPr>
          <p:spPr bwMode="auto">
            <a:xfrm>
              <a:off x="1429" y="2882"/>
              <a:ext cx="56" cy="75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20" name="Freeform 23"/>
            <p:cNvSpPr>
              <a:spLocks/>
            </p:cNvSpPr>
            <p:nvPr/>
          </p:nvSpPr>
          <p:spPr bwMode="auto">
            <a:xfrm>
              <a:off x="1061" y="2373"/>
              <a:ext cx="573" cy="785"/>
            </a:xfrm>
            <a:custGeom>
              <a:avLst/>
              <a:gdLst>
                <a:gd name="T0" fmla="*/ 14 w 918"/>
                <a:gd name="T1" fmla="*/ 237 h 965"/>
                <a:gd name="T2" fmla="*/ 11 w 918"/>
                <a:gd name="T3" fmla="*/ 226 h 965"/>
                <a:gd name="T4" fmla="*/ 7 w 918"/>
                <a:gd name="T5" fmla="*/ 214 h 965"/>
                <a:gd name="T6" fmla="*/ 4 w 918"/>
                <a:gd name="T7" fmla="*/ 203 h 965"/>
                <a:gd name="T8" fmla="*/ 2 w 918"/>
                <a:gd name="T9" fmla="*/ 187 h 965"/>
                <a:gd name="T10" fmla="*/ 0 w 918"/>
                <a:gd name="T11" fmla="*/ 134 h 965"/>
                <a:gd name="T12" fmla="*/ 1 w 918"/>
                <a:gd name="T13" fmla="*/ 59 h 965"/>
                <a:gd name="T14" fmla="*/ 4 w 918"/>
                <a:gd name="T15" fmla="*/ 39 h 965"/>
                <a:gd name="T16" fmla="*/ 17 w 918"/>
                <a:gd name="T17" fmla="*/ 0 h 965"/>
                <a:gd name="T18" fmla="*/ 23 w 918"/>
                <a:gd name="T19" fmla="*/ 6 h 965"/>
                <a:gd name="T20" fmla="*/ 29 w 918"/>
                <a:gd name="T21" fmla="*/ 16 h 965"/>
                <a:gd name="T22" fmla="*/ 41 w 918"/>
                <a:gd name="T23" fmla="*/ 48 h 965"/>
                <a:gd name="T24" fmla="*/ 42 w 918"/>
                <a:gd name="T25" fmla="*/ 63 h 965"/>
                <a:gd name="T26" fmla="*/ 44 w 918"/>
                <a:gd name="T27" fmla="*/ 72 h 965"/>
                <a:gd name="T28" fmla="*/ 48 w 918"/>
                <a:gd name="T29" fmla="*/ 100 h 965"/>
                <a:gd name="T30" fmla="*/ 50 w 918"/>
                <a:gd name="T31" fmla="*/ 123 h 965"/>
                <a:gd name="T32" fmla="*/ 51 w 918"/>
                <a:gd name="T33" fmla="*/ 150 h 965"/>
                <a:gd name="T34" fmla="*/ 52 w 918"/>
                <a:gd name="T35" fmla="*/ 177 h 965"/>
                <a:gd name="T36" fmla="*/ 54 w 918"/>
                <a:gd name="T37" fmla="*/ 224 h 965"/>
                <a:gd name="T38" fmla="*/ 49 w 918"/>
                <a:gd name="T39" fmla="*/ 268 h 965"/>
                <a:gd name="T40" fmla="*/ 45 w 918"/>
                <a:gd name="T41" fmla="*/ 274 h 965"/>
                <a:gd name="T42" fmla="*/ 42 w 918"/>
                <a:gd name="T43" fmla="*/ 277 h 965"/>
                <a:gd name="T44" fmla="*/ 21 w 918"/>
                <a:gd name="T45" fmla="*/ 272 h 965"/>
                <a:gd name="T46" fmla="*/ 14 w 918"/>
                <a:gd name="T47" fmla="*/ 250 h 965"/>
                <a:gd name="T48" fmla="*/ 14 w 918"/>
                <a:gd name="T49" fmla="*/ 237 h 96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18"/>
                <a:gd name="T76" fmla="*/ 0 h 965"/>
                <a:gd name="T77" fmla="*/ 918 w 918"/>
                <a:gd name="T78" fmla="*/ 965 h 96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18" h="965">
                  <a:moveTo>
                    <a:pt x="227" y="818"/>
                  </a:moveTo>
                  <a:cubicBezTo>
                    <a:pt x="178" y="802"/>
                    <a:pt x="216" y="822"/>
                    <a:pt x="191" y="782"/>
                  </a:cubicBezTo>
                  <a:cubicBezTo>
                    <a:pt x="176" y="757"/>
                    <a:pt x="144" y="746"/>
                    <a:pt x="118" y="737"/>
                  </a:cubicBezTo>
                  <a:cubicBezTo>
                    <a:pt x="106" y="724"/>
                    <a:pt x="92" y="714"/>
                    <a:pt x="81" y="700"/>
                  </a:cubicBezTo>
                  <a:cubicBezTo>
                    <a:pt x="68" y="683"/>
                    <a:pt x="45" y="646"/>
                    <a:pt x="45" y="646"/>
                  </a:cubicBezTo>
                  <a:cubicBezTo>
                    <a:pt x="30" y="585"/>
                    <a:pt x="10" y="526"/>
                    <a:pt x="0" y="464"/>
                  </a:cubicBezTo>
                  <a:cubicBezTo>
                    <a:pt x="3" y="376"/>
                    <a:pt x="1" y="288"/>
                    <a:pt x="9" y="200"/>
                  </a:cubicBezTo>
                  <a:cubicBezTo>
                    <a:pt x="11" y="175"/>
                    <a:pt x="74" y="139"/>
                    <a:pt x="81" y="136"/>
                  </a:cubicBezTo>
                  <a:cubicBezTo>
                    <a:pt x="153" y="101"/>
                    <a:pt x="222" y="22"/>
                    <a:pt x="291" y="0"/>
                  </a:cubicBezTo>
                  <a:cubicBezTo>
                    <a:pt x="314" y="3"/>
                    <a:pt x="364" y="5"/>
                    <a:pt x="391" y="18"/>
                  </a:cubicBezTo>
                  <a:cubicBezTo>
                    <a:pt x="430" y="37"/>
                    <a:pt x="446" y="46"/>
                    <a:pt x="491" y="55"/>
                  </a:cubicBezTo>
                  <a:cubicBezTo>
                    <a:pt x="555" y="98"/>
                    <a:pt x="638" y="100"/>
                    <a:pt x="691" y="164"/>
                  </a:cubicBezTo>
                  <a:cubicBezTo>
                    <a:pt x="760" y="248"/>
                    <a:pt x="665" y="138"/>
                    <a:pt x="718" y="218"/>
                  </a:cubicBezTo>
                  <a:cubicBezTo>
                    <a:pt x="725" y="229"/>
                    <a:pt x="737" y="236"/>
                    <a:pt x="745" y="246"/>
                  </a:cubicBezTo>
                  <a:cubicBezTo>
                    <a:pt x="770" y="278"/>
                    <a:pt x="782" y="319"/>
                    <a:pt x="809" y="346"/>
                  </a:cubicBezTo>
                  <a:cubicBezTo>
                    <a:pt x="830" y="410"/>
                    <a:pt x="816" y="384"/>
                    <a:pt x="845" y="427"/>
                  </a:cubicBezTo>
                  <a:cubicBezTo>
                    <a:pt x="851" y="457"/>
                    <a:pt x="856" y="488"/>
                    <a:pt x="863" y="518"/>
                  </a:cubicBezTo>
                  <a:cubicBezTo>
                    <a:pt x="871" y="549"/>
                    <a:pt x="884" y="578"/>
                    <a:pt x="890" y="609"/>
                  </a:cubicBezTo>
                  <a:cubicBezTo>
                    <a:pt x="902" y="666"/>
                    <a:pt x="900" y="718"/>
                    <a:pt x="918" y="773"/>
                  </a:cubicBezTo>
                  <a:cubicBezTo>
                    <a:pt x="910" y="845"/>
                    <a:pt x="904" y="901"/>
                    <a:pt x="827" y="927"/>
                  </a:cubicBezTo>
                  <a:cubicBezTo>
                    <a:pt x="803" y="935"/>
                    <a:pt x="778" y="940"/>
                    <a:pt x="754" y="946"/>
                  </a:cubicBezTo>
                  <a:cubicBezTo>
                    <a:pt x="742" y="949"/>
                    <a:pt x="718" y="955"/>
                    <a:pt x="718" y="955"/>
                  </a:cubicBezTo>
                  <a:cubicBezTo>
                    <a:pt x="668" y="954"/>
                    <a:pt x="462" y="965"/>
                    <a:pt x="354" y="937"/>
                  </a:cubicBezTo>
                  <a:cubicBezTo>
                    <a:pt x="316" y="927"/>
                    <a:pt x="272" y="891"/>
                    <a:pt x="245" y="864"/>
                  </a:cubicBezTo>
                  <a:cubicBezTo>
                    <a:pt x="231" y="850"/>
                    <a:pt x="192" y="818"/>
                    <a:pt x="227" y="818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0221" name="Group 24"/>
            <p:cNvGrpSpPr>
              <a:grpSpLocks/>
            </p:cNvGrpSpPr>
            <p:nvPr/>
          </p:nvGrpSpPr>
          <p:grpSpPr bwMode="auto">
            <a:xfrm>
              <a:off x="551" y="1796"/>
              <a:ext cx="542" cy="954"/>
              <a:chOff x="551" y="1796"/>
              <a:chExt cx="542" cy="954"/>
            </a:xfrm>
          </p:grpSpPr>
          <p:sp>
            <p:nvSpPr>
              <p:cNvPr id="50222" name="AutoShape 25"/>
              <p:cNvSpPr>
                <a:spLocks noChangeArrowheads="1"/>
              </p:cNvSpPr>
              <p:nvPr/>
            </p:nvSpPr>
            <p:spPr bwMode="auto">
              <a:xfrm>
                <a:off x="727" y="2492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23" name="AutoShape 26"/>
              <p:cNvSpPr>
                <a:spLocks noChangeArrowheads="1"/>
              </p:cNvSpPr>
              <p:nvPr/>
            </p:nvSpPr>
            <p:spPr bwMode="auto">
              <a:xfrm>
                <a:off x="651" y="2392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24" name="AutoShape 27"/>
              <p:cNvSpPr>
                <a:spLocks noChangeArrowheads="1"/>
              </p:cNvSpPr>
              <p:nvPr/>
            </p:nvSpPr>
            <p:spPr bwMode="auto">
              <a:xfrm>
                <a:off x="848" y="2405"/>
                <a:ext cx="56" cy="74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25" name="AutoShape 28"/>
              <p:cNvSpPr>
                <a:spLocks noChangeArrowheads="1"/>
              </p:cNvSpPr>
              <p:nvPr/>
            </p:nvSpPr>
            <p:spPr bwMode="auto">
              <a:xfrm>
                <a:off x="753" y="2230"/>
                <a:ext cx="57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26" name="AutoShape 29"/>
              <p:cNvSpPr>
                <a:spLocks noChangeArrowheads="1"/>
              </p:cNvSpPr>
              <p:nvPr/>
            </p:nvSpPr>
            <p:spPr bwMode="auto">
              <a:xfrm>
                <a:off x="615" y="2508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27" name="AutoShape 30"/>
              <p:cNvSpPr>
                <a:spLocks noChangeArrowheads="1"/>
              </p:cNvSpPr>
              <p:nvPr/>
            </p:nvSpPr>
            <p:spPr bwMode="auto">
              <a:xfrm>
                <a:off x="669" y="2268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28" name="AutoShape 31"/>
              <p:cNvSpPr>
                <a:spLocks noChangeArrowheads="1"/>
              </p:cNvSpPr>
              <p:nvPr/>
            </p:nvSpPr>
            <p:spPr bwMode="auto">
              <a:xfrm>
                <a:off x="857" y="2566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29" name="AutoShape 32"/>
              <p:cNvSpPr>
                <a:spLocks noChangeArrowheads="1"/>
              </p:cNvSpPr>
              <p:nvPr/>
            </p:nvSpPr>
            <p:spPr bwMode="auto">
              <a:xfrm>
                <a:off x="924" y="2260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30" name="AutoShape 33"/>
              <p:cNvSpPr>
                <a:spLocks noChangeArrowheads="1"/>
              </p:cNvSpPr>
              <p:nvPr/>
            </p:nvSpPr>
            <p:spPr bwMode="auto">
              <a:xfrm>
                <a:off x="931" y="2092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31" name="AutoShape 34"/>
              <p:cNvSpPr>
                <a:spLocks noChangeArrowheads="1"/>
              </p:cNvSpPr>
              <p:nvPr/>
            </p:nvSpPr>
            <p:spPr bwMode="auto">
              <a:xfrm>
                <a:off x="881" y="1945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32" name="Freeform 35"/>
              <p:cNvSpPr>
                <a:spLocks/>
              </p:cNvSpPr>
              <p:nvPr/>
            </p:nvSpPr>
            <p:spPr bwMode="auto">
              <a:xfrm>
                <a:off x="551" y="1796"/>
                <a:ext cx="542" cy="954"/>
              </a:xfrm>
              <a:custGeom>
                <a:avLst/>
                <a:gdLst>
                  <a:gd name="T0" fmla="*/ 44 w 869"/>
                  <a:gd name="T1" fmla="*/ 229 h 1173"/>
                  <a:gd name="T2" fmla="*/ 41 w 869"/>
                  <a:gd name="T3" fmla="*/ 273 h 1173"/>
                  <a:gd name="T4" fmla="*/ 39 w 869"/>
                  <a:gd name="T5" fmla="*/ 313 h 1173"/>
                  <a:gd name="T6" fmla="*/ 37 w 869"/>
                  <a:gd name="T7" fmla="*/ 329 h 1173"/>
                  <a:gd name="T8" fmla="*/ 37 w 869"/>
                  <a:gd name="T9" fmla="*/ 334 h 1173"/>
                  <a:gd name="T10" fmla="*/ 33 w 869"/>
                  <a:gd name="T11" fmla="*/ 339 h 1173"/>
                  <a:gd name="T12" fmla="*/ 17 w 869"/>
                  <a:gd name="T13" fmla="*/ 331 h 1173"/>
                  <a:gd name="T14" fmla="*/ 7 w 869"/>
                  <a:gd name="T15" fmla="*/ 310 h 1173"/>
                  <a:gd name="T16" fmla="*/ 2 w 869"/>
                  <a:gd name="T17" fmla="*/ 292 h 1173"/>
                  <a:gd name="T18" fmla="*/ 0 w 869"/>
                  <a:gd name="T19" fmla="*/ 277 h 1173"/>
                  <a:gd name="T20" fmla="*/ 4 w 869"/>
                  <a:gd name="T21" fmla="*/ 145 h 1173"/>
                  <a:gd name="T22" fmla="*/ 6 w 869"/>
                  <a:gd name="T23" fmla="*/ 68 h 1173"/>
                  <a:gd name="T24" fmla="*/ 9 w 869"/>
                  <a:gd name="T25" fmla="*/ 48 h 1173"/>
                  <a:gd name="T26" fmla="*/ 12 w 869"/>
                  <a:gd name="T27" fmla="*/ 39 h 1173"/>
                  <a:gd name="T28" fmla="*/ 18 w 869"/>
                  <a:gd name="T29" fmla="*/ 21 h 1173"/>
                  <a:gd name="T30" fmla="*/ 21 w 869"/>
                  <a:gd name="T31" fmla="*/ 13 h 1173"/>
                  <a:gd name="T32" fmla="*/ 26 w 869"/>
                  <a:gd name="T33" fmla="*/ 0 h 1173"/>
                  <a:gd name="T34" fmla="*/ 42 w 869"/>
                  <a:gd name="T35" fmla="*/ 24 h 1173"/>
                  <a:gd name="T36" fmla="*/ 47 w 869"/>
                  <a:gd name="T37" fmla="*/ 59 h 1173"/>
                  <a:gd name="T38" fmla="*/ 50 w 869"/>
                  <a:gd name="T39" fmla="*/ 73 h 1173"/>
                  <a:gd name="T40" fmla="*/ 51 w 869"/>
                  <a:gd name="T41" fmla="*/ 89 h 1173"/>
                  <a:gd name="T42" fmla="*/ 46 w 869"/>
                  <a:gd name="T43" fmla="*/ 205 h 1173"/>
                  <a:gd name="T44" fmla="*/ 44 w 869"/>
                  <a:gd name="T45" fmla="*/ 229 h 117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869"/>
                  <a:gd name="T70" fmla="*/ 0 h 1173"/>
                  <a:gd name="T71" fmla="*/ 869 w 869"/>
                  <a:gd name="T72" fmla="*/ 1173 h 1173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869" h="1173">
                    <a:moveTo>
                      <a:pt x="754" y="791"/>
                    </a:moveTo>
                    <a:cubicBezTo>
                      <a:pt x="743" y="846"/>
                      <a:pt x="731" y="899"/>
                      <a:pt x="699" y="945"/>
                    </a:cubicBezTo>
                    <a:cubicBezTo>
                      <a:pt x="684" y="991"/>
                      <a:pt x="669" y="1036"/>
                      <a:pt x="654" y="1082"/>
                    </a:cubicBezTo>
                    <a:cubicBezTo>
                      <a:pt x="648" y="1100"/>
                      <a:pt x="649" y="1122"/>
                      <a:pt x="636" y="1136"/>
                    </a:cubicBezTo>
                    <a:cubicBezTo>
                      <a:pt x="630" y="1142"/>
                      <a:pt x="626" y="1151"/>
                      <a:pt x="618" y="1155"/>
                    </a:cubicBezTo>
                    <a:cubicBezTo>
                      <a:pt x="601" y="1164"/>
                      <a:pt x="563" y="1173"/>
                      <a:pt x="563" y="1173"/>
                    </a:cubicBezTo>
                    <a:cubicBezTo>
                      <a:pt x="471" y="1168"/>
                      <a:pt x="379" y="1170"/>
                      <a:pt x="290" y="1145"/>
                    </a:cubicBezTo>
                    <a:cubicBezTo>
                      <a:pt x="231" y="1129"/>
                      <a:pt x="182" y="1097"/>
                      <a:pt x="127" y="1073"/>
                    </a:cubicBezTo>
                    <a:cubicBezTo>
                      <a:pt x="93" y="1058"/>
                      <a:pt x="60" y="1039"/>
                      <a:pt x="36" y="1009"/>
                    </a:cubicBezTo>
                    <a:cubicBezTo>
                      <a:pt x="23" y="992"/>
                      <a:pt x="0" y="955"/>
                      <a:pt x="0" y="955"/>
                    </a:cubicBezTo>
                    <a:cubicBezTo>
                      <a:pt x="11" y="805"/>
                      <a:pt x="33" y="644"/>
                      <a:pt x="81" y="500"/>
                    </a:cubicBezTo>
                    <a:cubicBezTo>
                      <a:pt x="92" y="412"/>
                      <a:pt x="99" y="324"/>
                      <a:pt x="109" y="236"/>
                    </a:cubicBezTo>
                    <a:cubicBezTo>
                      <a:pt x="113" y="197"/>
                      <a:pt x="118" y="176"/>
                      <a:pt x="154" y="164"/>
                    </a:cubicBezTo>
                    <a:cubicBezTo>
                      <a:pt x="193" y="123"/>
                      <a:pt x="147" y="165"/>
                      <a:pt x="200" y="136"/>
                    </a:cubicBezTo>
                    <a:cubicBezTo>
                      <a:pt x="241" y="114"/>
                      <a:pt x="266" y="87"/>
                      <a:pt x="309" y="73"/>
                    </a:cubicBezTo>
                    <a:cubicBezTo>
                      <a:pt x="343" y="37"/>
                      <a:pt x="308" y="68"/>
                      <a:pt x="354" y="45"/>
                    </a:cubicBezTo>
                    <a:cubicBezTo>
                      <a:pt x="383" y="30"/>
                      <a:pt x="395" y="11"/>
                      <a:pt x="427" y="0"/>
                    </a:cubicBezTo>
                    <a:cubicBezTo>
                      <a:pt x="520" y="23"/>
                      <a:pt x="626" y="29"/>
                      <a:pt x="709" y="82"/>
                    </a:cubicBezTo>
                    <a:cubicBezTo>
                      <a:pt x="738" y="125"/>
                      <a:pt x="765" y="172"/>
                      <a:pt x="809" y="200"/>
                    </a:cubicBezTo>
                    <a:cubicBezTo>
                      <a:pt x="821" y="218"/>
                      <a:pt x="838" y="234"/>
                      <a:pt x="845" y="255"/>
                    </a:cubicBezTo>
                    <a:cubicBezTo>
                      <a:pt x="851" y="273"/>
                      <a:pt x="863" y="309"/>
                      <a:pt x="863" y="309"/>
                    </a:cubicBezTo>
                    <a:cubicBezTo>
                      <a:pt x="858" y="436"/>
                      <a:pt x="869" y="596"/>
                      <a:pt x="790" y="709"/>
                    </a:cubicBezTo>
                    <a:cubicBezTo>
                      <a:pt x="787" y="717"/>
                      <a:pt x="776" y="791"/>
                      <a:pt x="754" y="791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0181" name="Rectangle 36"/>
          <p:cNvSpPr>
            <a:spLocks noChangeArrowheads="1"/>
          </p:cNvSpPr>
          <p:nvPr/>
        </p:nvSpPr>
        <p:spPr bwMode="auto">
          <a:xfrm>
            <a:off x="4802188" y="2678113"/>
            <a:ext cx="3751262" cy="33480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182" name="Group 37"/>
          <p:cNvGrpSpPr>
            <a:grpSpLocks/>
          </p:cNvGrpSpPr>
          <p:nvPr/>
        </p:nvGrpSpPr>
        <p:grpSpPr bwMode="auto">
          <a:xfrm>
            <a:off x="5241925" y="3225800"/>
            <a:ext cx="2398713" cy="2214563"/>
            <a:chOff x="3302" y="2032"/>
            <a:chExt cx="1511" cy="1395"/>
          </a:xfrm>
        </p:grpSpPr>
        <p:sp>
          <p:nvSpPr>
            <p:cNvPr id="50185" name="AutoShape 38"/>
            <p:cNvSpPr>
              <a:spLocks noChangeArrowheads="1"/>
            </p:cNvSpPr>
            <p:nvPr/>
          </p:nvSpPr>
          <p:spPr bwMode="auto">
            <a:xfrm>
              <a:off x="3366" y="2777"/>
              <a:ext cx="56" cy="75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86" name="AutoShape 39"/>
            <p:cNvSpPr>
              <a:spLocks noChangeArrowheads="1"/>
            </p:cNvSpPr>
            <p:nvPr/>
          </p:nvSpPr>
          <p:spPr bwMode="auto">
            <a:xfrm>
              <a:off x="3420" y="2537"/>
              <a:ext cx="56" cy="75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87" name="AutoShape 40"/>
            <p:cNvSpPr>
              <a:spLocks noChangeArrowheads="1"/>
            </p:cNvSpPr>
            <p:nvPr/>
          </p:nvSpPr>
          <p:spPr bwMode="auto">
            <a:xfrm>
              <a:off x="4360" y="2262"/>
              <a:ext cx="56" cy="75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88" name="AutoShape 41"/>
            <p:cNvSpPr>
              <a:spLocks noChangeArrowheads="1"/>
            </p:cNvSpPr>
            <p:nvPr/>
          </p:nvSpPr>
          <p:spPr bwMode="auto">
            <a:xfrm>
              <a:off x="4317" y="2585"/>
              <a:ext cx="56" cy="75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89" name="AutoShape 42"/>
            <p:cNvSpPr>
              <a:spLocks noChangeArrowheads="1"/>
            </p:cNvSpPr>
            <p:nvPr/>
          </p:nvSpPr>
          <p:spPr bwMode="auto">
            <a:xfrm>
              <a:off x="4695" y="2464"/>
              <a:ext cx="56" cy="7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0" name="AutoShape 43"/>
            <p:cNvSpPr>
              <a:spLocks noChangeArrowheads="1"/>
            </p:cNvSpPr>
            <p:nvPr/>
          </p:nvSpPr>
          <p:spPr bwMode="auto">
            <a:xfrm>
              <a:off x="3608" y="2835"/>
              <a:ext cx="56" cy="75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1" name="AutoShape 44"/>
            <p:cNvSpPr>
              <a:spLocks noChangeArrowheads="1"/>
            </p:cNvSpPr>
            <p:nvPr/>
          </p:nvSpPr>
          <p:spPr bwMode="auto">
            <a:xfrm>
              <a:off x="4037" y="3172"/>
              <a:ext cx="56" cy="75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2" name="AutoShape 45"/>
            <p:cNvSpPr>
              <a:spLocks noChangeArrowheads="1"/>
            </p:cNvSpPr>
            <p:nvPr/>
          </p:nvSpPr>
          <p:spPr bwMode="auto">
            <a:xfrm>
              <a:off x="4096" y="3064"/>
              <a:ext cx="56" cy="75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3" name="AutoShape 46"/>
            <p:cNvSpPr>
              <a:spLocks noChangeArrowheads="1"/>
            </p:cNvSpPr>
            <p:nvPr/>
          </p:nvSpPr>
          <p:spPr bwMode="auto">
            <a:xfrm>
              <a:off x="3675" y="2529"/>
              <a:ext cx="56" cy="75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4" name="AutoShape 47"/>
            <p:cNvSpPr>
              <a:spLocks noChangeArrowheads="1"/>
            </p:cNvSpPr>
            <p:nvPr/>
          </p:nvSpPr>
          <p:spPr bwMode="auto">
            <a:xfrm>
              <a:off x="3922" y="3021"/>
              <a:ext cx="56" cy="75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5" name="AutoShape 48"/>
            <p:cNvSpPr>
              <a:spLocks noChangeArrowheads="1"/>
            </p:cNvSpPr>
            <p:nvPr/>
          </p:nvSpPr>
          <p:spPr bwMode="auto">
            <a:xfrm>
              <a:off x="3682" y="2361"/>
              <a:ext cx="56" cy="75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6" name="AutoShape 49"/>
            <p:cNvSpPr>
              <a:spLocks noChangeArrowheads="1"/>
            </p:cNvSpPr>
            <p:nvPr/>
          </p:nvSpPr>
          <p:spPr bwMode="auto">
            <a:xfrm>
              <a:off x="4184" y="2114"/>
              <a:ext cx="56" cy="7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7" name="AutoShape 50"/>
            <p:cNvSpPr>
              <a:spLocks noChangeArrowheads="1"/>
            </p:cNvSpPr>
            <p:nvPr/>
          </p:nvSpPr>
          <p:spPr bwMode="auto">
            <a:xfrm>
              <a:off x="3975" y="2773"/>
              <a:ext cx="56" cy="75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8" name="Freeform 51"/>
            <p:cNvSpPr>
              <a:spLocks/>
            </p:cNvSpPr>
            <p:nvPr/>
          </p:nvSpPr>
          <p:spPr bwMode="auto">
            <a:xfrm>
              <a:off x="4127" y="2032"/>
              <a:ext cx="686" cy="877"/>
            </a:xfrm>
            <a:custGeom>
              <a:avLst/>
              <a:gdLst>
                <a:gd name="T0" fmla="*/ 61 w 1101"/>
                <a:gd name="T1" fmla="*/ 86 h 1077"/>
                <a:gd name="T2" fmla="*/ 63 w 1101"/>
                <a:gd name="T3" fmla="*/ 141 h 1077"/>
                <a:gd name="T4" fmla="*/ 59 w 1101"/>
                <a:gd name="T5" fmla="*/ 271 h 1077"/>
                <a:gd name="T6" fmla="*/ 55 w 1101"/>
                <a:gd name="T7" fmla="*/ 304 h 1077"/>
                <a:gd name="T8" fmla="*/ 50 w 1101"/>
                <a:gd name="T9" fmla="*/ 314 h 1077"/>
                <a:gd name="T10" fmla="*/ 35 w 1101"/>
                <a:gd name="T11" fmla="*/ 304 h 1077"/>
                <a:gd name="T12" fmla="*/ 29 w 1101"/>
                <a:gd name="T13" fmla="*/ 290 h 1077"/>
                <a:gd name="T14" fmla="*/ 27 w 1101"/>
                <a:gd name="T15" fmla="*/ 287 h 1077"/>
                <a:gd name="T16" fmla="*/ 19 w 1101"/>
                <a:gd name="T17" fmla="*/ 256 h 1077"/>
                <a:gd name="T18" fmla="*/ 14 w 1101"/>
                <a:gd name="T19" fmla="*/ 234 h 1077"/>
                <a:gd name="T20" fmla="*/ 6 w 1101"/>
                <a:gd name="T21" fmla="*/ 200 h 1077"/>
                <a:gd name="T22" fmla="*/ 1 w 1101"/>
                <a:gd name="T23" fmla="*/ 131 h 1077"/>
                <a:gd name="T24" fmla="*/ 1 w 1101"/>
                <a:gd name="T25" fmla="*/ 37 h 1077"/>
                <a:gd name="T26" fmla="*/ 11 w 1101"/>
                <a:gd name="T27" fmla="*/ 6 h 1077"/>
                <a:gd name="T28" fmla="*/ 13 w 1101"/>
                <a:gd name="T29" fmla="*/ 4 h 1077"/>
                <a:gd name="T30" fmla="*/ 25 w 1101"/>
                <a:gd name="T31" fmla="*/ 9 h 1077"/>
                <a:gd name="T32" fmla="*/ 34 w 1101"/>
                <a:gd name="T33" fmla="*/ 30 h 1077"/>
                <a:gd name="T34" fmla="*/ 40 w 1101"/>
                <a:gd name="T35" fmla="*/ 51 h 1077"/>
                <a:gd name="T36" fmla="*/ 45 w 1101"/>
                <a:gd name="T37" fmla="*/ 59 h 1077"/>
                <a:gd name="T38" fmla="*/ 61 w 1101"/>
                <a:gd name="T39" fmla="*/ 86 h 107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101"/>
                <a:gd name="T61" fmla="*/ 0 h 1077"/>
                <a:gd name="T62" fmla="*/ 1101 w 1101"/>
                <a:gd name="T63" fmla="*/ 1077 h 107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101" h="1077">
                  <a:moveTo>
                    <a:pt x="1041" y="294"/>
                  </a:moveTo>
                  <a:cubicBezTo>
                    <a:pt x="1062" y="357"/>
                    <a:pt x="1070" y="419"/>
                    <a:pt x="1077" y="485"/>
                  </a:cubicBezTo>
                  <a:cubicBezTo>
                    <a:pt x="1072" y="641"/>
                    <a:pt x="1101" y="797"/>
                    <a:pt x="1013" y="930"/>
                  </a:cubicBezTo>
                  <a:cubicBezTo>
                    <a:pt x="1001" y="966"/>
                    <a:pt x="984" y="1017"/>
                    <a:pt x="950" y="1040"/>
                  </a:cubicBezTo>
                  <a:cubicBezTo>
                    <a:pt x="920" y="1060"/>
                    <a:pt x="884" y="1065"/>
                    <a:pt x="850" y="1076"/>
                  </a:cubicBezTo>
                  <a:cubicBezTo>
                    <a:pt x="677" y="1068"/>
                    <a:pt x="701" y="1077"/>
                    <a:pt x="595" y="1040"/>
                  </a:cubicBezTo>
                  <a:cubicBezTo>
                    <a:pt x="556" y="1026"/>
                    <a:pt x="527" y="1007"/>
                    <a:pt x="486" y="994"/>
                  </a:cubicBezTo>
                  <a:cubicBezTo>
                    <a:pt x="477" y="991"/>
                    <a:pt x="459" y="985"/>
                    <a:pt x="459" y="985"/>
                  </a:cubicBezTo>
                  <a:cubicBezTo>
                    <a:pt x="417" y="943"/>
                    <a:pt x="369" y="911"/>
                    <a:pt x="322" y="876"/>
                  </a:cubicBezTo>
                  <a:cubicBezTo>
                    <a:pt x="287" y="850"/>
                    <a:pt x="271" y="816"/>
                    <a:pt x="232" y="803"/>
                  </a:cubicBezTo>
                  <a:cubicBezTo>
                    <a:pt x="196" y="768"/>
                    <a:pt x="131" y="726"/>
                    <a:pt x="104" y="685"/>
                  </a:cubicBezTo>
                  <a:cubicBezTo>
                    <a:pt x="56" y="611"/>
                    <a:pt x="21" y="536"/>
                    <a:pt x="4" y="449"/>
                  </a:cubicBezTo>
                  <a:cubicBezTo>
                    <a:pt x="7" y="343"/>
                    <a:pt x="0" y="236"/>
                    <a:pt x="13" y="130"/>
                  </a:cubicBezTo>
                  <a:cubicBezTo>
                    <a:pt x="22" y="60"/>
                    <a:pt x="139" y="33"/>
                    <a:pt x="186" y="21"/>
                  </a:cubicBezTo>
                  <a:cubicBezTo>
                    <a:pt x="198" y="18"/>
                    <a:pt x="222" y="12"/>
                    <a:pt x="222" y="12"/>
                  </a:cubicBezTo>
                  <a:cubicBezTo>
                    <a:pt x="289" y="15"/>
                    <a:pt x="362" y="0"/>
                    <a:pt x="422" y="30"/>
                  </a:cubicBezTo>
                  <a:cubicBezTo>
                    <a:pt x="473" y="56"/>
                    <a:pt x="525" y="77"/>
                    <a:pt x="577" y="103"/>
                  </a:cubicBezTo>
                  <a:cubicBezTo>
                    <a:pt x="619" y="124"/>
                    <a:pt x="655" y="153"/>
                    <a:pt x="695" y="176"/>
                  </a:cubicBezTo>
                  <a:cubicBezTo>
                    <a:pt x="718" y="189"/>
                    <a:pt x="745" y="192"/>
                    <a:pt x="768" y="203"/>
                  </a:cubicBezTo>
                  <a:cubicBezTo>
                    <a:pt x="844" y="240"/>
                    <a:pt x="955" y="294"/>
                    <a:pt x="1041" y="294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9" name="Freeform 52"/>
            <p:cNvSpPr>
              <a:spLocks/>
            </p:cNvSpPr>
            <p:nvPr/>
          </p:nvSpPr>
          <p:spPr bwMode="auto">
            <a:xfrm>
              <a:off x="3812" y="2642"/>
              <a:ext cx="573" cy="785"/>
            </a:xfrm>
            <a:custGeom>
              <a:avLst/>
              <a:gdLst>
                <a:gd name="T0" fmla="*/ 14 w 918"/>
                <a:gd name="T1" fmla="*/ 237 h 965"/>
                <a:gd name="T2" fmla="*/ 11 w 918"/>
                <a:gd name="T3" fmla="*/ 226 h 965"/>
                <a:gd name="T4" fmla="*/ 7 w 918"/>
                <a:gd name="T5" fmla="*/ 214 h 965"/>
                <a:gd name="T6" fmla="*/ 4 w 918"/>
                <a:gd name="T7" fmla="*/ 203 h 965"/>
                <a:gd name="T8" fmla="*/ 2 w 918"/>
                <a:gd name="T9" fmla="*/ 187 h 965"/>
                <a:gd name="T10" fmla="*/ 0 w 918"/>
                <a:gd name="T11" fmla="*/ 134 h 965"/>
                <a:gd name="T12" fmla="*/ 1 w 918"/>
                <a:gd name="T13" fmla="*/ 59 h 965"/>
                <a:gd name="T14" fmla="*/ 4 w 918"/>
                <a:gd name="T15" fmla="*/ 39 h 965"/>
                <a:gd name="T16" fmla="*/ 17 w 918"/>
                <a:gd name="T17" fmla="*/ 0 h 965"/>
                <a:gd name="T18" fmla="*/ 23 w 918"/>
                <a:gd name="T19" fmla="*/ 6 h 965"/>
                <a:gd name="T20" fmla="*/ 29 w 918"/>
                <a:gd name="T21" fmla="*/ 16 h 965"/>
                <a:gd name="T22" fmla="*/ 41 w 918"/>
                <a:gd name="T23" fmla="*/ 48 h 965"/>
                <a:gd name="T24" fmla="*/ 42 w 918"/>
                <a:gd name="T25" fmla="*/ 63 h 965"/>
                <a:gd name="T26" fmla="*/ 44 w 918"/>
                <a:gd name="T27" fmla="*/ 72 h 965"/>
                <a:gd name="T28" fmla="*/ 48 w 918"/>
                <a:gd name="T29" fmla="*/ 100 h 965"/>
                <a:gd name="T30" fmla="*/ 50 w 918"/>
                <a:gd name="T31" fmla="*/ 123 h 965"/>
                <a:gd name="T32" fmla="*/ 51 w 918"/>
                <a:gd name="T33" fmla="*/ 150 h 965"/>
                <a:gd name="T34" fmla="*/ 52 w 918"/>
                <a:gd name="T35" fmla="*/ 177 h 965"/>
                <a:gd name="T36" fmla="*/ 54 w 918"/>
                <a:gd name="T37" fmla="*/ 224 h 965"/>
                <a:gd name="T38" fmla="*/ 49 w 918"/>
                <a:gd name="T39" fmla="*/ 268 h 965"/>
                <a:gd name="T40" fmla="*/ 45 w 918"/>
                <a:gd name="T41" fmla="*/ 274 h 965"/>
                <a:gd name="T42" fmla="*/ 42 w 918"/>
                <a:gd name="T43" fmla="*/ 277 h 965"/>
                <a:gd name="T44" fmla="*/ 21 w 918"/>
                <a:gd name="T45" fmla="*/ 272 h 965"/>
                <a:gd name="T46" fmla="*/ 14 w 918"/>
                <a:gd name="T47" fmla="*/ 250 h 965"/>
                <a:gd name="T48" fmla="*/ 14 w 918"/>
                <a:gd name="T49" fmla="*/ 237 h 96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18"/>
                <a:gd name="T76" fmla="*/ 0 h 965"/>
                <a:gd name="T77" fmla="*/ 918 w 918"/>
                <a:gd name="T78" fmla="*/ 965 h 96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18" h="965">
                  <a:moveTo>
                    <a:pt x="227" y="818"/>
                  </a:moveTo>
                  <a:cubicBezTo>
                    <a:pt x="178" y="802"/>
                    <a:pt x="216" y="822"/>
                    <a:pt x="191" y="782"/>
                  </a:cubicBezTo>
                  <a:cubicBezTo>
                    <a:pt x="176" y="757"/>
                    <a:pt x="144" y="746"/>
                    <a:pt x="118" y="737"/>
                  </a:cubicBezTo>
                  <a:cubicBezTo>
                    <a:pt x="106" y="724"/>
                    <a:pt x="92" y="714"/>
                    <a:pt x="81" y="700"/>
                  </a:cubicBezTo>
                  <a:cubicBezTo>
                    <a:pt x="68" y="683"/>
                    <a:pt x="45" y="646"/>
                    <a:pt x="45" y="646"/>
                  </a:cubicBezTo>
                  <a:cubicBezTo>
                    <a:pt x="30" y="585"/>
                    <a:pt x="10" y="526"/>
                    <a:pt x="0" y="464"/>
                  </a:cubicBezTo>
                  <a:cubicBezTo>
                    <a:pt x="3" y="376"/>
                    <a:pt x="1" y="288"/>
                    <a:pt x="9" y="200"/>
                  </a:cubicBezTo>
                  <a:cubicBezTo>
                    <a:pt x="11" y="175"/>
                    <a:pt x="74" y="139"/>
                    <a:pt x="81" y="136"/>
                  </a:cubicBezTo>
                  <a:cubicBezTo>
                    <a:pt x="153" y="101"/>
                    <a:pt x="222" y="22"/>
                    <a:pt x="291" y="0"/>
                  </a:cubicBezTo>
                  <a:cubicBezTo>
                    <a:pt x="314" y="3"/>
                    <a:pt x="364" y="5"/>
                    <a:pt x="391" y="18"/>
                  </a:cubicBezTo>
                  <a:cubicBezTo>
                    <a:pt x="430" y="37"/>
                    <a:pt x="446" y="46"/>
                    <a:pt x="491" y="55"/>
                  </a:cubicBezTo>
                  <a:cubicBezTo>
                    <a:pt x="555" y="98"/>
                    <a:pt x="638" y="100"/>
                    <a:pt x="691" y="164"/>
                  </a:cubicBezTo>
                  <a:cubicBezTo>
                    <a:pt x="760" y="248"/>
                    <a:pt x="665" y="138"/>
                    <a:pt x="718" y="218"/>
                  </a:cubicBezTo>
                  <a:cubicBezTo>
                    <a:pt x="725" y="229"/>
                    <a:pt x="737" y="236"/>
                    <a:pt x="745" y="246"/>
                  </a:cubicBezTo>
                  <a:cubicBezTo>
                    <a:pt x="770" y="278"/>
                    <a:pt x="782" y="319"/>
                    <a:pt x="809" y="346"/>
                  </a:cubicBezTo>
                  <a:cubicBezTo>
                    <a:pt x="830" y="410"/>
                    <a:pt x="816" y="384"/>
                    <a:pt x="845" y="427"/>
                  </a:cubicBezTo>
                  <a:cubicBezTo>
                    <a:pt x="851" y="457"/>
                    <a:pt x="856" y="488"/>
                    <a:pt x="863" y="518"/>
                  </a:cubicBezTo>
                  <a:cubicBezTo>
                    <a:pt x="871" y="549"/>
                    <a:pt x="884" y="578"/>
                    <a:pt x="890" y="609"/>
                  </a:cubicBezTo>
                  <a:cubicBezTo>
                    <a:pt x="902" y="666"/>
                    <a:pt x="900" y="718"/>
                    <a:pt x="918" y="773"/>
                  </a:cubicBezTo>
                  <a:cubicBezTo>
                    <a:pt x="910" y="845"/>
                    <a:pt x="904" y="901"/>
                    <a:pt x="827" y="927"/>
                  </a:cubicBezTo>
                  <a:cubicBezTo>
                    <a:pt x="803" y="935"/>
                    <a:pt x="778" y="940"/>
                    <a:pt x="754" y="946"/>
                  </a:cubicBezTo>
                  <a:cubicBezTo>
                    <a:pt x="742" y="949"/>
                    <a:pt x="718" y="955"/>
                    <a:pt x="718" y="955"/>
                  </a:cubicBezTo>
                  <a:cubicBezTo>
                    <a:pt x="668" y="954"/>
                    <a:pt x="462" y="965"/>
                    <a:pt x="354" y="937"/>
                  </a:cubicBezTo>
                  <a:cubicBezTo>
                    <a:pt x="316" y="927"/>
                    <a:pt x="272" y="891"/>
                    <a:pt x="245" y="864"/>
                  </a:cubicBezTo>
                  <a:cubicBezTo>
                    <a:pt x="231" y="850"/>
                    <a:pt x="192" y="818"/>
                    <a:pt x="227" y="818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0" name="Freeform 53"/>
            <p:cNvSpPr>
              <a:spLocks/>
            </p:cNvSpPr>
            <p:nvPr/>
          </p:nvSpPr>
          <p:spPr bwMode="auto">
            <a:xfrm>
              <a:off x="3302" y="2065"/>
              <a:ext cx="542" cy="954"/>
            </a:xfrm>
            <a:custGeom>
              <a:avLst/>
              <a:gdLst>
                <a:gd name="T0" fmla="*/ 44 w 869"/>
                <a:gd name="T1" fmla="*/ 229 h 1173"/>
                <a:gd name="T2" fmla="*/ 41 w 869"/>
                <a:gd name="T3" fmla="*/ 273 h 1173"/>
                <a:gd name="T4" fmla="*/ 39 w 869"/>
                <a:gd name="T5" fmla="*/ 313 h 1173"/>
                <a:gd name="T6" fmla="*/ 37 w 869"/>
                <a:gd name="T7" fmla="*/ 329 h 1173"/>
                <a:gd name="T8" fmla="*/ 37 w 869"/>
                <a:gd name="T9" fmla="*/ 334 h 1173"/>
                <a:gd name="T10" fmla="*/ 33 w 869"/>
                <a:gd name="T11" fmla="*/ 339 h 1173"/>
                <a:gd name="T12" fmla="*/ 17 w 869"/>
                <a:gd name="T13" fmla="*/ 331 h 1173"/>
                <a:gd name="T14" fmla="*/ 7 w 869"/>
                <a:gd name="T15" fmla="*/ 310 h 1173"/>
                <a:gd name="T16" fmla="*/ 2 w 869"/>
                <a:gd name="T17" fmla="*/ 292 h 1173"/>
                <a:gd name="T18" fmla="*/ 0 w 869"/>
                <a:gd name="T19" fmla="*/ 277 h 1173"/>
                <a:gd name="T20" fmla="*/ 4 w 869"/>
                <a:gd name="T21" fmla="*/ 145 h 1173"/>
                <a:gd name="T22" fmla="*/ 6 w 869"/>
                <a:gd name="T23" fmla="*/ 68 h 1173"/>
                <a:gd name="T24" fmla="*/ 9 w 869"/>
                <a:gd name="T25" fmla="*/ 48 h 1173"/>
                <a:gd name="T26" fmla="*/ 12 w 869"/>
                <a:gd name="T27" fmla="*/ 39 h 1173"/>
                <a:gd name="T28" fmla="*/ 18 w 869"/>
                <a:gd name="T29" fmla="*/ 21 h 1173"/>
                <a:gd name="T30" fmla="*/ 21 w 869"/>
                <a:gd name="T31" fmla="*/ 13 h 1173"/>
                <a:gd name="T32" fmla="*/ 26 w 869"/>
                <a:gd name="T33" fmla="*/ 0 h 1173"/>
                <a:gd name="T34" fmla="*/ 42 w 869"/>
                <a:gd name="T35" fmla="*/ 24 h 1173"/>
                <a:gd name="T36" fmla="*/ 47 w 869"/>
                <a:gd name="T37" fmla="*/ 59 h 1173"/>
                <a:gd name="T38" fmla="*/ 50 w 869"/>
                <a:gd name="T39" fmla="*/ 73 h 1173"/>
                <a:gd name="T40" fmla="*/ 51 w 869"/>
                <a:gd name="T41" fmla="*/ 89 h 1173"/>
                <a:gd name="T42" fmla="*/ 46 w 869"/>
                <a:gd name="T43" fmla="*/ 205 h 1173"/>
                <a:gd name="T44" fmla="*/ 44 w 869"/>
                <a:gd name="T45" fmla="*/ 229 h 117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869"/>
                <a:gd name="T70" fmla="*/ 0 h 1173"/>
                <a:gd name="T71" fmla="*/ 869 w 869"/>
                <a:gd name="T72" fmla="*/ 1173 h 117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869" h="1173">
                  <a:moveTo>
                    <a:pt x="754" y="791"/>
                  </a:moveTo>
                  <a:cubicBezTo>
                    <a:pt x="743" y="846"/>
                    <a:pt x="731" y="899"/>
                    <a:pt x="699" y="945"/>
                  </a:cubicBezTo>
                  <a:cubicBezTo>
                    <a:pt x="684" y="991"/>
                    <a:pt x="669" y="1036"/>
                    <a:pt x="654" y="1082"/>
                  </a:cubicBezTo>
                  <a:cubicBezTo>
                    <a:pt x="648" y="1100"/>
                    <a:pt x="649" y="1122"/>
                    <a:pt x="636" y="1136"/>
                  </a:cubicBezTo>
                  <a:cubicBezTo>
                    <a:pt x="630" y="1142"/>
                    <a:pt x="626" y="1151"/>
                    <a:pt x="618" y="1155"/>
                  </a:cubicBezTo>
                  <a:cubicBezTo>
                    <a:pt x="601" y="1164"/>
                    <a:pt x="563" y="1173"/>
                    <a:pt x="563" y="1173"/>
                  </a:cubicBezTo>
                  <a:cubicBezTo>
                    <a:pt x="471" y="1168"/>
                    <a:pt x="379" y="1170"/>
                    <a:pt x="290" y="1145"/>
                  </a:cubicBezTo>
                  <a:cubicBezTo>
                    <a:pt x="231" y="1129"/>
                    <a:pt x="182" y="1097"/>
                    <a:pt x="127" y="1073"/>
                  </a:cubicBezTo>
                  <a:cubicBezTo>
                    <a:pt x="93" y="1058"/>
                    <a:pt x="60" y="1039"/>
                    <a:pt x="36" y="1009"/>
                  </a:cubicBezTo>
                  <a:cubicBezTo>
                    <a:pt x="23" y="992"/>
                    <a:pt x="0" y="955"/>
                    <a:pt x="0" y="955"/>
                  </a:cubicBezTo>
                  <a:cubicBezTo>
                    <a:pt x="11" y="805"/>
                    <a:pt x="33" y="644"/>
                    <a:pt x="81" y="500"/>
                  </a:cubicBezTo>
                  <a:cubicBezTo>
                    <a:pt x="92" y="412"/>
                    <a:pt x="99" y="324"/>
                    <a:pt x="109" y="236"/>
                  </a:cubicBezTo>
                  <a:cubicBezTo>
                    <a:pt x="113" y="197"/>
                    <a:pt x="118" y="176"/>
                    <a:pt x="154" y="164"/>
                  </a:cubicBezTo>
                  <a:cubicBezTo>
                    <a:pt x="193" y="123"/>
                    <a:pt x="147" y="165"/>
                    <a:pt x="200" y="136"/>
                  </a:cubicBezTo>
                  <a:cubicBezTo>
                    <a:pt x="241" y="114"/>
                    <a:pt x="266" y="87"/>
                    <a:pt x="309" y="73"/>
                  </a:cubicBezTo>
                  <a:cubicBezTo>
                    <a:pt x="343" y="37"/>
                    <a:pt x="308" y="68"/>
                    <a:pt x="354" y="45"/>
                  </a:cubicBezTo>
                  <a:cubicBezTo>
                    <a:pt x="383" y="30"/>
                    <a:pt x="395" y="11"/>
                    <a:pt x="427" y="0"/>
                  </a:cubicBezTo>
                  <a:cubicBezTo>
                    <a:pt x="520" y="23"/>
                    <a:pt x="626" y="29"/>
                    <a:pt x="709" y="82"/>
                  </a:cubicBezTo>
                  <a:cubicBezTo>
                    <a:pt x="738" y="125"/>
                    <a:pt x="765" y="172"/>
                    <a:pt x="809" y="200"/>
                  </a:cubicBezTo>
                  <a:cubicBezTo>
                    <a:pt x="821" y="218"/>
                    <a:pt x="838" y="234"/>
                    <a:pt x="845" y="255"/>
                  </a:cubicBezTo>
                  <a:cubicBezTo>
                    <a:pt x="851" y="273"/>
                    <a:pt x="863" y="309"/>
                    <a:pt x="863" y="309"/>
                  </a:cubicBezTo>
                  <a:cubicBezTo>
                    <a:pt x="858" y="436"/>
                    <a:pt x="869" y="596"/>
                    <a:pt x="790" y="709"/>
                  </a:cubicBezTo>
                  <a:cubicBezTo>
                    <a:pt x="787" y="717"/>
                    <a:pt x="776" y="791"/>
                    <a:pt x="754" y="791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0183" name="Text Box 54"/>
          <p:cNvSpPr txBox="1">
            <a:spLocks noChangeArrowheads="1"/>
          </p:cNvSpPr>
          <p:nvPr/>
        </p:nvSpPr>
        <p:spPr bwMode="auto">
          <a:xfrm>
            <a:off x="1463675" y="1897063"/>
            <a:ext cx="1470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>
                <a:latin typeface="Times New Roman" charset="0"/>
              </a:rPr>
              <a:t>Raw Data </a:t>
            </a:r>
          </a:p>
        </p:txBody>
      </p:sp>
      <p:sp>
        <p:nvSpPr>
          <p:cNvPr id="50184" name="Text Box 55"/>
          <p:cNvSpPr txBox="1">
            <a:spLocks noChangeArrowheads="1"/>
          </p:cNvSpPr>
          <p:nvPr/>
        </p:nvSpPr>
        <p:spPr bwMode="auto">
          <a:xfrm>
            <a:off x="5043488" y="1839913"/>
            <a:ext cx="3268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>
                <a:latin typeface="Times New Roman" charset="0"/>
              </a:rPr>
              <a:t>Cluster/Stratified Sample</a:t>
            </a:r>
          </a:p>
        </p:txBody>
      </p:sp>
    </p:spTree>
    <p:extLst>
      <p:ext uri="{BB962C8B-B14F-4D97-AF65-F5344CB8AC3E}">
        <p14:creationId xmlns:p14="http://schemas.microsoft.com/office/powerpoint/2010/main" val="26327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Cube Aggregation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 Mining - Columbia University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35C4-BD70-410A-B5FB-BA5D6F73BD42}" type="slidenum">
              <a:rPr lang="en-US" altLang="en-US" smtClean="0"/>
              <a:pPr/>
              <a:t>56</a:t>
            </a:fld>
            <a:endParaRPr lang="en-US" alt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905000"/>
            <a:ext cx="4495800" cy="247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427538"/>
            <a:ext cx="4419600" cy="243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095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061"/>
          <p:cNvSpPr>
            <a:spLocks noGrp="1" noChangeArrowheads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FAC5E350-BC67-F844-A38D-A5AF04BD47E9}" type="slidenum">
              <a:rPr lang="en-US" sz="1200"/>
              <a:pPr eaLnBrk="1" hangingPunct="1"/>
              <a:t>57</a:t>
            </a:fld>
            <a:endParaRPr lang="en-US" sz="120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228600"/>
            <a:ext cx="7162800" cy="6858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70981"/>
                </a:solidFill>
                <a:latin typeface="Berlin Sans FB Demi" charset="0"/>
              </a:rPr>
              <a:t>Data Cube Aggregation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371600"/>
            <a:ext cx="8458200" cy="523875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sz="2400" dirty="0">
                <a:latin typeface="Tahoma" charset="0"/>
              </a:rPr>
              <a:t>The lowest level of a data cube (base cuboid)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 dirty="0">
                <a:latin typeface="Tahoma" charset="0"/>
              </a:rPr>
              <a:t>The aggregated data for an </a:t>
            </a:r>
            <a:r>
              <a:rPr lang="en-US" sz="2400" dirty="0">
                <a:solidFill>
                  <a:schemeClr val="hlink"/>
                </a:solidFill>
                <a:latin typeface="Tahoma" charset="0"/>
              </a:rPr>
              <a:t>individual entity of interest</a:t>
            </a:r>
          </a:p>
          <a:p>
            <a:pPr eaLnBrk="1" hangingPunct="1">
              <a:lnSpc>
                <a:spcPct val="120000"/>
              </a:lnSpc>
            </a:pPr>
            <a:r>
              <a:rPr lang="en-US" sz="2400" dirty="0" smtClean="0">
                <a:latin typeface="Tahoma" charset="0"/>
              </a:rPr>
              <a:t>Multiple </a:t>
            </a:r>
            <a:r>
              <a:rPr lang="en-US" sz="2400" dirty="0">
                <a:latin typeface="Tahoma" charset="0"/>
              </a:rPr>
              <a:t>levels of aggregation in data cubes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 dirty="0">
                <a:latin typeface="Tahoma" charset="0"/>
              </a:rPr>
              <a:t>Further reduce the size of data to deal with</a:t>
            </a:r>
          </a:p>
          <a:p>
            <a:pPr eaLnBrk="1" hangingPunct="1">
              <a:lnSpc>
                <a:spcPct val="120000"/>
              </a:lnSpc>
            </a:pPr>
            <a:r>
              <a:rPr lang="en-US" sz="2400" dirty="0">
                <a:latin typeface="Tahoma" charset="0"/>
              </a:rPr>
              <a:t>Reference appropriate levels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 dirty="0">
                <a:latin typeface="Tahoma" charset="0"/>
              </a:rPr>
              <a:t>Use the smallest representation which is enough to solve the task</a:t>
            </a:r>
          </a:p>
          <a:p>
            <a:pPr eaLnBrk="1" hangingPunct="1">
              <a:lnSpc>
                <a:spcPct val="120000"/>
              </a:lnSpc>
            </a:pPr>
            <a:r>
              <a:rPr lang="en-US" sz="2400" dirty="0">
                <a:latin typeface="Tahoma" charset="0"/>
              </a:rPr>
              <a:t>Queries regarding aggregated information should be answered using data cube, when possible</a:t>
            </a:r>
          </a:p>
        </p:txBody>
      </p:sp>
    </p:spTree>
    <p:extLst>
      <p:ext uri="{BB962C8B-B14F-4D97-AF65-F5344CB8AC3E}">
        <p14:creationId xmlns:p14="http://schemas.microsoft.com/office/powerpoint/2010/main" val="107242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061"/>
          <p:cNvSpPr>
            <a:spLocks noGrp="1" noChangeArrowheads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176E57E8-5F35-C148-8FD5-5737A2D818F8}" type="slidenum">
              <a:rPr lang="en-US" sz="1200"/>
              <a:pPr eaLnBrk="1" hangingPunct="1"/>
              <a:t>58</a:t>
            </a:fld>
            <a:endParaRPr lang="en-US" sz="1200"/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838200"/>
          </a:xfrm>
        </p:spPr>
        <p:txBody>
          <a:bodyPr/>
          <a:lstStyle/>
          <a:p>
            <a:pPr eaLnBrk="1" hangingPunct="1"/>
            <a:r>
              <a:rPr lang="en-US">
                <a:latin typeface="Berlin Sans FB Demi" charset="0"/>
              </a:rPr>
              <a:t>Data Reduction 3: Data Compression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371600"/>
            <a:ext cx="8610600" cy="5314950"/>
          </a:xfrm>
        </p:spPr>
        <p:txBody>
          <a:bodyPr/>
          <a:lstStyle/>
          <a:p>
            <a:pPr eaLnBrk="1" hangingPunct="1"/>
            <a:r>
              <a:rPr lang="en-US" sz="2400">
                <a:latin typeface="Tahoma" charset="0"/>
              </a:rPr>
              <a:t>String compression</a:t>
            </a:r>
          </a:p>
          <a:p>
            <a:pPr lvl="1" eaLnBrk="1" hangingPunct="1"/>
            <a:r>
              <a:rPr lang="en-US" sz="2400">
                <a:latin typeface="Tahoma" charset="0"/>
              </a:rPr>
              <a:t>There are extensive theories and well-tuned algorithms</a:t>
            </a:r>
          </a:p>
          <a:p>
            <a:pPr lvl="1" eaLnBrk="1" hangingPunct="1"/>
            <a:r>
              <a:rPr lang="en-US" sz="2400">
                <a:latin typeface="Tahoma" charset="0"/>
              </a:rPr>
              <a:t>Typically lossless, but only limited manipulation is possible without expansion</a:t>
            </a:r>
            <a:endParaRPr lang="en-US" sz="2400">
              <a:latin typeface="Tahoma" charset="0"/>
              <a:sym typeface="Symbol" charset="0"/>
            </a:endParaRPr>
          </a:p>
          <a:p>
            <a:pPr eaLnBrk="1" hangingPunct="1"/>
            <a:r>
              <a:rPr lang="en-US" sz="2400">
                <a:latin typeface="Tahoma" charset="0"/>
                <a:sym typeface="Symbol" charset="0"/>
              </a:rPr>
              <a:t>Audio/video compression</a:t>
            </a:r>
          </a:p>
          <a:p>
            <a:pPr lvl="1" eaLnBrk="1" hangingPunct="1"/>
            <a:r>
              <a:rPr lang="en-US" sz="2400">
                <a:latin typeface="Tahoma" charset="0"/>
                <a:sym typeface="Symbol" charset="0"/>
              </a:rPr>
              <a:t>Typically lossy compression, with progressive refinement</a:t>
            </a:r>
          </a:p>
          <a:p>
            <a:pPr lvl="1" eaLnBrk="1" hangingPunct="1"/>
            <a:r>
              <a:rPr lang="en-US" sz="2400">
                <a:latin typeface="Tahoma" charset="0"/>
                <a:sym typeface="Symbol" charset="0"/>
              </a:rPr>
              <a:t>Sometimes small fragments of signal can be reconstructed without reconstructing the whole</a:t>
            </a:r>
          </a:p>
          <a:p>
            <a:pPr eaLnBrk="1" hangingPunct="1"/>
            <a:r>
              <a:rPr lang="en-US" sz="2400">
                <a:latin typeface="Tahoma" charset="0"/>
                <a:sym typeface="Symbol" charset="0"/>
              </a:rPr>
              <a:t>Time sequence is not audio</a:t>
            </a:r>
          </a:p>
          <a:p>
            <a:pPr lvl="1" eaLnBrk="1" hangingPunct="1"/>
            <a:r>
              <a:rPr lang="en-US" sz="2400">
                <a:latin typeface="Tahoma" charset="0"/>
                <a:sym typeface="Symbol" charset="0"/>
              </a:rPr>
              <a:t>Typically short and vary slowly with time</a:t>
            </a:r>
          </a:p>
          <a:p>
            <a:pPr eaLnBrk="1" hangingPunct="1"/>
            <a:r>
              <a:rPr lang="en-US" sz="2400">
                <a:latin typeface="Tahoma" charset="0"/>
                <a:sym typeface="Symbol" charset="0"/>
              </a:rPr>
              <a:t>Dimensionality and numerosity reduction may also be considered as forms of data compression</a:t>
            </a:r>
          </a:p>
          <a:p>
            <a:pPr lvl="1" eaLnBrk="1" hangingPunct="1">
              <a:lnSpc>
                <a:spcPct val="80000"/>
              </a:lnSpc>
            </a:pPr>
            <a:endParaRPr lang="en-US" sz="2400">
              <a:latin typeface="Tahoma" charset="0"/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63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061"/>
          <p:cNvSpPr>
            <a:spLocks noGrp="1" noChangeArrowheads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8A36BD24-1CCA-CE49-B6F7-6E9367F6A702}" type="slidenum">
              <a:rPr lang="en-US" sz="1200"/>
              <a:pPr eaLnBrk="1" hangingPunct="1"/>
              <a:t>59</a:t>
            </a:fld>
            <a:endParaRPr lang="en-US" sz="1200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7288" y="304800"/>
            <a:ext cx="5764212" cy="609600"/>
          </a:xfrm>
        </p:spPr>
        <p:txBody>
          <a:bodyPr/>
          <a:lstStyle/>
          <a:p>
            <a:pPr eaLnBrk="1" hangingPunct="1"/>
            <a:r>
              <a:rPr lang="en-US">
                <a:latin typeface="Berlin Sans FB Demi" charset="0"/>
              </a:rPr>
              <a:t>Data Compression</a:t>
            </a:r>
          </a:p>
        </p:txBody>
      </p:sp>
      <p:sp>
        <p:nvSpPr>
          <p:cNvPr id="53252" name="AutoShape 3"/>
          <p:cNvSpPr>
            <a:spLocks noChangeArrowheads="1"/>
          </p:cNvSpPr>
          <p:nvPr/>
        </p:nvSpPr>
        <p:spPr bwMode="auto">
          <a:xfrm>
            <a:off x="838200" y="1625600"/>
            <a:ext cx="3446463" cy="2595563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>
                <a:latin typeface="Times New Roman" charset="0"/>
              </a:rPr>
              <a:t>Original Data</a:t>
            </a:r>
          </a:p>
        </p:txBody>
      </p:sp>
      <p:sp>
        <p:nvSpPr>
          <p:cNvPr id="53253" name="AutoShape 4"/>
          <p:cNvSpPr>
            <a:spLocks noChangeArrowheads="1"/>
          </p:cNvSpPr>
          <p:nvPr/>
        </p:nvSpPr>
        <p:spPr bwMode="auto">
          <a:xfrm>
            <a:off x="6175375" y="2249488"/>
            <a:ext cx="2182813" cy="1608137"/>
          </a:xfrm>
          <a:prstGeom prst="cube">
            <a:avLst>
              <a:gd name="adj" fmla="val 25000"/>
            </a:avLst>
          </a:prstGeom>
          <a:solidFill>
            <a:srgbClr val="F6E6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>
                <a:latin typeface="Times New Roman" charset="0"/>
              </a:rPr>
              <a:t>Compressed </a:t>
            </a:r>
          </a:p>
          <a:p>
            <a:pPr algn="ctr" eaLnBrk="0" hangingPunct="0"/>
            <a:r>
              <a:rPr lang="en-US">
                <a:latin typeface="Times New Roman" charset="0"/>
              </a:rPr>
              <a:t>Data</a:t>
            </a:r>
          </a:p>
        </p:txBody>
      </p:sp>
      <p:sp>
        <p:nvSpPr>
          <p:cNvPr id="53254" name="Line 5"/>
          <p:cNvSpPr>
            <a:spLocks noChangeShapeType="1"/>
          </p:cNvSpPr>
          <p:nvPr/>
        </p:nvSpPr>
        <p:spPr bwMode="auto">
          <a:xfrm>
            <a:off x="4319588" y="3005138"/>
            <a:ext cx="1838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5" name="Line 6"/>
          <p:cNvSpPr>
            <a:spLocks noChangeShapeType="1"/>
          </p:cNvSpPr>
          <p:nvPr/>
        </p:nvSpPr>
        <p:spPr bwMode="auto">
          <a:xfrm flipH="1">
            <a:off x="4319588" y="3579813"/>
            <a:ext cx="1838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6" name="Text Box 7"/>
          <p:cNvSpPr txBox="1">
            <a:spLocks noChangeArrowheads="1"/>
          </p:cNvSpPr>
          <p:nvPr/>
        </p:nvSpPr>
        <p:spPr bwMode="auto">
          <a:xfrm>
            <a:off x="4637088" y="3665538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>
                <a:latin typeface="Times New Roman" charset="0"/>
              </a:rPr>
              <a:t>lossless</a:t>
            </a:r>
          </a:p>
        </p:txBody>
      </p:sp>
      <p:sp>
        <p:nvSpPr>
          <p:cNvPr id="53257" name="AutoShape 8"/>
          <p:cNvSpPr>
            <a:spLocks noChangeArrowheads="1"/>
          </p:cNvSpPr>
          <p:nvPr/>
        </p:nvSpPr>
        <p:spPr bwMode="auto">
          <a:xfrm>
            <a:off x="950913" y="4367213"/>
            <a:ext cx="3286125" cy="21844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>
                <a:latin typeface="Times New Roman" charset="0"/>
              </a:rPr>
              <a:t>Original Data</a:t>
            </a:r>
          </a:p>
          <a:p>
            <a:pPr algn="ctr" eaLnBrk="0" hangingPunct="0"/>
            <a:r>
              <a:rPr lang="en-US">
                <a:latin typeface="Times New Roman" charset="0"/>
              </a:rPr>
              <a:t>Approximated </a:t>
            </a:r>
          </a:p>
        </p:txBody>
      </p:sp>
      <p:sp>
        <p:nvSpPr>
          <p:cNvPr id="53258" name="Line 9"/>
          <p:cNvSpPr>
            <a:spLocks noChangeShapeType="1"/>
          </p:cNvSpPr>
          <p:nvPr/>
        </p:nvSpPr>
        <p:spPr bwMode="auto">
          <a:xfrm flipH="1">
            <a:off x="4252913" y="3875088"/>
            <a:ext cx="2743200" cy="180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9" name="Text Box 10"/>
          <p:cNvSpPr txBox="1">
            <a:spLocks noChangeArrowheads="1"/>
          </p:cNvSpPr>
          <p:nvPr/>
        </p:nvSpPr>
        <p:spPr bwMode="auto">
          <a:xfrm rot="-1797028">
            <a:off x="5227638" y="4783138"/>
            <a:ext cx="811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>
                <a:latin typeface="Times New Roman" charset="0"/>
              </a:rPr>
              <a:t>lossy</a:t>
            </a:r>
          </a:p>
        </p:txBody>
      </p:sp>
    </p:spTree>
    <p:extLst>
      <p:ext uri="{BB962C8B-B14F-4D97-AF65-F5344CB8AC3E}">
        <p14:creationId xmlns:p14="http://schemas.microsoft.com/office/powerpoint/2010/main" val="4129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r>
              <a:rPr lang="en-US" altLang="en-US" sz="900" smtClean="0"/>
              <a:t>Data Mining - Columbia University</a:t>
            </a: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Types of Data: Flat File Data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4065165"/>
            <a:ext cx="8229600" cy="15240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smtClean="0"/>
              <a:t>Rows = objects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smtClean="0"/>
              <a:t>Columns = measurements on objects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smtClean="0"/>
              <a:t>Both n and p can be very large in data mining (also p&gt;&gt;n)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smtClean="0"/>
              <a:t>Matrix can be quite sparse</a:t>
            </a:r>
          </a:p>
        </p:txBody>
      </p:sp>
      <p:sp>
        <p:nvSpPr>
          <p:cNvPr id="36868" name="AutoShape 4"/>
          <p:cNvSpPr>
            <a:spLocks/>
          </p:cNvSpPr>
          <p:nvPr/>
        </p:nvSpPr>
        <p:spPr bwMode="auto">
          <a:xfrm rot="16200000" flipV="1">
            <a:off x="4152900" y="2019300"/>
            <a:ext cx="381000" cy="3352800"/>
          </a:xfrm>
          <a:prstGeom prst="leftBrace">
            <a:avLst>
              <a:gd name="adj1" fmla="val 144385"/>
              <a:gd name="adj2" fmla="val 50000"/>
            </a:avLst>
          </a:prstGeom>
          <a:noFill/>
          <a:ln w="1905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6869" name="AutoShape 5"/>
          <p:cNvSpPr>
            <a:spLocks/>
          </p:cNvSpPr>
          <p:nvPr/>
        </p:nvSpPr>
        <p:spPr bwMode="auto">
          <a:xfrm rot="10800000" flipH="1" flipV="1">
            <a:off x="2286000" y="1447800"/>
            <a:ext cx="304800" cy="1981200"/>
          </a:xfrm>
          <a:prstGeom prst="leftBrace">
            <a:avLst>
              <a:gd name="adj1" fmla="val 106648"/>
              <a:gd name="adj2" fmla="val 50000"/>
            </a:avLst>
          </a:prstGeom>
          <a:noFill/>
          <a:ln w="1905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6870" name="Text Box 6"/>
          <p:cNvSpPr txBox="1">
            <a:spLocks noChangeArrowheads="1"/>
          </p:cNvSpPr>
          <p:nvPr/>
        </p:nvSpPr>
        <p:spPr bwMode="auto">
          <a:xfrm>
            <a:off x="1905000" y="2133600"/>
            <a:ext cx="4095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r>
              <a:rPr lang="en-US" altLang="en-US" sz="3200">
                <a:latin typeface="Arial" pitchFamily="34" charset="0"/>
                <a:cs typeface="Arial" pitchFamily="34" charset="0"/>
              </a:rPr>
              <a:t>n</a:t>
            </a:r>
            <a:endParaRPr lang="en-US" altLang="en-US" sz="320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4191000" y="3200400"/>
            <a:ext cx="5238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r>
              <a:rPr lang="en-US" altLang="en-US" sz="3200">
                <a:latin typeface="Arial" pitchFamily="34" charset="0"/>
                <a:cs typeface="Arial" pitchFamily="34" charset="0"/>
              </a:rPr>
              <a:t>p </a:t>
            </a:r>
            <a:endParaRPr lang="en-US" altLang="en-US" sz="320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6872" name="Object 2"/>
          <p:cNvGraphicFramePr>
            <a:graphicFrameLocks noChangeAspect="1"/>
          </p:cNvGraphicFramePr>
          <p:nvPr/>
        </p:nvGraphicFramePr>
        <p:xfrm>
          <a:off x="2590800" y="1265238"/>
          <a:ext cx="3506788" cy="234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7" name="Document" r:id="rId4" imgW="5664200" imgH="1828800" progId="Word.Document.8">
                  <p:embed/>
                </p:oleObj>
              </mc:Choice>
              <mc:Fallback>
                <p:oleObj name="Document" r:id="rId4" imgW="5664200" imgH="18288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870" t="-2971" r="60869" b="19801"/>
                      <a:stretch>
                        <a:fillRect/>
                      </a:stretch>
                    </p:blipFill>
                    <p:spPr bwMode="auto">
                      <a:xfrm>
                        <a:off x="2590800" y="1265238"/>
                        <a:ext cx="3506788" cy="2347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3" name="Slide Number Placeholder 9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fld id="{D6EEFF4C-91B4-4821-B7D0-EB5896A91DE4}" type="slidenum">
              <a:rPr lang="en-US" altLang="en-US" sz="1400"/>
              <a:pPr/>
              <a:t>6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061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2B998376-F14E-5B4B-92B3-BE923EF56D57}" type="slidenum">
              <a:rPr lang="en-US" sz="1200"/>
              <a:pPr eaLnBrk="1" hangingPunct="1"/>
              <a:t>60</a:t>
            </a:fld>
            <a:endParaRPr lang="en-US" sz="120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685800"/>
          </a:xfrm>
        </p:spPr>
        <p:txBody>
          <a:bodyPr/>
          <a:lstStyle/>
          <a:p>
            <a:pPr eaLnBrk="1" hangingPunct="1"/>
            <a:r>
              <a:rPr lang="en-US" sz="3200">
                <a:latin typeface="Berlin Sans FB Demi" charset="0"/>
              </a:rPr>
              <a:t>Major Tasks in Data Preprocessing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305800" cy="51054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ahoma" charset="0"/>
              </a:rPr>
              <a:t>Data cleaning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ahoma" charset="0"/>
              </a:rPr>
              <a:t>Fill in missing values, smooth noisy data, identify or remove outliers, and resolve inconsistencies</a:t>
            </a:r>
          </a:p>
          <a:p>
            <a:pPr eaLnBrk="1" hangingPunct="1">
              <a:lnSpc>
                <a:spcPct val="120000"/>
              </a:lnSpc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ahoma" charset="0"/>
              </a:rPr>
              <a:t>Data integration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ahoma" charset="0"/>
              </a:rPr>
              <a:t>Integration of multiple databases, data cubes, or files</a:t>
            </a:r>
          </a:p>
          <a:p>
            <a:pPr eaLnBrk="1" hangingPunct="1">
              <a:lnSpc>
                <a:spcPct val="120000"/>
              </a:lnSpc>
            </a:pPr>
            <a:r>
              <a:rPr lang="en-US" sz="2000" b="1" dirty="0">
                <a:solidFill>
                  <a:srgbClr val="7F7F7F"/>
                </a:solidFill>
                <a:latin typeface="Tahoma" charset="0"/>
              </a:rPr>
              <a:t>Data reduction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>
                <a:solidFill>
                  <a:srgbClr val="7F7F7F"/>
                </a:solidFill>
                <a:latin typeface="Tahoma" charset="0"/>
              </a:rPr>
              <a:t>Dimensionality reduction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 err="1">
                <a:solidFill>
                  <a:srgbClr val="7F7F7F"/>
                </a:solidFill>
                <a:latin typeface="Tahoma" charset="0"/>
              </a:rPr>
              <a:t>Numerosity</a:t>
            </a:r>
            <a:r>
              <a:rPr lang="en-US" sz="2000" dirty="0">
                <a:solidFill>
                  <a:srgbClr val="7F7F7F"/>
                </a:solidFill>
                <a:latin typeface="Tahoma" charset="0"/>
              </a:rPr>
              <a:t> reduction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>
                <a:solidFill>
                  <a:srgbClr val="7F7F7F"/>
                </a:solidFill>
                <a:latin typeface="Tahoma" charset="0"/>
              </a:rPr>
              <a:t>Data compression</a:t>
            </a:r>
          </a:p>
          <a:p>
            <a:pPr eaLnBrk="1" hangingPunct="1">
              <a:lnSpc>
                <a:spcPct val="120000"/>
              </a:lnSpc>
            </a:pPr>
            <a:r>
              <a:rPr lang="en-US" sz="2000" b="1" dirty="0">
                <a:latin typeface="Tahoma" charset="0"/>
              </a:rPr>
              <a:t>Data transformation and data discretization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>
                <a:latin typeface="Tahoma" charset="0"/>
              </a:rPr>
              <a:t>Normalization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 dirty="0">
                <a:latin typeface="Tahoma" charset="0"/>
              </a:rPr>
              <a:t>Concept hierarchy generation</a:t>
            </a:r>
          </a:p>
        </p:txBody>
      </p:sp>
    </p:spTree>
    <p:extLst>
      <p:ext uri="{BB962C8B-B14F-4D97-AF65-F5344CB8AC3E}">
        <p14:creationId xmlns:p14="http://schemas.microsoft.com/office/powerpoint/2010/main" val="36885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061"/>
          <p:cNvSpPr>
            <a:spLocks noGrp="1" noChangeArrowheads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5253ADBD-9B26-3C45-A947-5E9BCC1387F6}" type="slidenum">
              <a:rPr lang="en-US" sz="1200"/>
              <a:pPr eaLnBrk="1" hangingPunct="1"/>
              <a:t>61</a:t>
            </a:fld>
            <a:endParaRPr lang="en-US" sz="1200"/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00" y="304800"/>
            <a:ext cx="8054975" cy="6096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70981"/>
                </a:solidFill>
                <a:latin typeface="Berlin Sans FB Demi" charset="0"/>
              </a:rPr>
              <a:t>Data Transformation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219200"/>
            <a:ext cx="8305800" cy="53340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Tahoma" charset="0"/>
              </a:rPr>
              <a:t>A function that maps the entire set of values of a given attribute to a new set of replacement values s.t. each old value can be identified with one of the new values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Tahoma" charset="0"/>
              </a:rPr>
              <a:t>Methods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Tahoma" charset="0"/>
              </a:rPr>
              <a:t>Smoothing: Remove noise from data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Tahoma" charset="0"/>
              </a:rPr>
              <a:t>Attribute/feature construction</a:t>
            </a:r>
          </a:p>
          <a:p>
            <a:pPr lvl="2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Tahoma" charset="0"/>
              </a:rPr>
              <a:t>New attributes constructed from the given ones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Tahoma" charset="0"/>
              </a:rPr>
              <a:t>Aggregation: Summarization, data cube construction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Tahoma" charset="0"/>
              </a:rPr>
              <a:t>Normalization: Scaled to fall within a smaller, specified range</a:t>
            </a:r>
          </a:p>
          <a:p>
            <a:pPr lvl="2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Tahoma" charset="0"/>
              </a:rPr>
              <a:t>min-max normalization</a:t>
            </a:r>
          </a:p>
          <a:p>
            <a:pPr lvl="2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Tahoma" charset="0"/>
              </a:rPr>
              <a:t>z-score normalization</a:t>
            </a:r>
          </a:p>
          <a:p>
            <a:pPr lvl="2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Tahoma" charset="0"/>
              </a:rPr>
              <a:t>normalization by decimal scaling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Tahoma" charset="0"/>
              </a:rPr>
              <a:t>Discretization: Concept hierarchy climbing</a:t>
            </a:r>
          </a:p>
        </p:txBody>
      </p:sp>
    </p:spTree>
    <p:extLst>
      <p:ext uri="{BB962C8B-B14F-4D97-AF65-F5344CB8AC3E}">
        <p14:creationId xmlns:p14="http://schemas.microsoft.com/office/powerpoint/2010/main" val="310222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061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D6F07B4-EC05-0644-B0C5-AAE18F0FDB4D}" type="slidenum">
              <a:rPr lang="en-US" sz="1200"/>
              <a:pPr eaLnBrk="1" hangingPunct="1"/>
              <a:t>62</a:t>
            </a:fld>
            <a:endParaRPr lang="en-US" sz="1200"/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</p:spPr>
        <p:txBody>
          <a:bodyPr/>
          <a:lstStyle/>
          <a:p>
            <a:pPr eaLnBrk="1" hangingPunct="1"/>
            <a:r>
              <a:rPr lang="en-US">
                <a:latin typeface="Berlin Sans FB Demi" charset="0"/>
              </a:rPr>
              <a:t>Normalization</a:t>
            </a:r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295400"/>
            <a:ext cx="8305800" cy="50292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sz="2000" b="1">
                <a:latin typeface="Tahoma" charset="0"/>
              </a:rPr>
              <a:t>Min-max normalization</a:t>
            </a:r>
            <a:r>
              <a:rPr lang="en-US" sz="2000">
                <a:latin typeface="Tahoma" charset="0"/>
              </a:rPr>
              <a:t>: to [new_min</a:t>
            </a:r>
            <a:r>
              <a:rPr lang="en-US" sz="2000" baseline="-25000">
                <a:latin typeface="Tahoma" charset="0"/>
              </a:rPr>
              <a:t>A</a:t>
            </a:r>
            <a:r>
              <a:rPr lang="en-US" sz="2000">
                <a:latin typeface="Tahoma" charset="0"/>
              </a:rPr>
              <a:t>, new_max</a:t>
            </a:r>
            <a:r>
              <a:rPr lang="en-US" sz="2000" baseline="-25000">
                <a:latin typeface="Tahoma" charset="0"/>
              </a:rPr>
              <a:t>A</a:t>
            </a:r>
            <a:r>
              <a:rPr lang="en-US" sz="2000">
                <a:latin typeface="Tahoma" charset="0"/>
              </a:rPr>
              <a:t>]</a:t>
            </a:r>
          </a:p>
          <a:p>
            <a:pPr lvl="1" eaLnBrk="1" hangingPunct="1">
              <a:lnSpc>
                <a:spcPct val="120000"/>
              </a:lnSpc>
            </a:pPr>
            <a:endParaRPr lang="en-US" sz="2000">
              <a:latin typeface="Tahoma" charset="0"/>
            </a:endParaRPr>
          </a:p>
          <a:p>
            <a:pPr lvl="1" eaLnBrk="1" hangingPunct="1">
              <a:lnSpc>
                <a:spcPct val="120000"/>
              </a:lnSpc>
            </a:pPr>
            <a:endParaRPr lang="en-US" sz="2000">
              <a:latin typeface="Tahoma" charset="0"/>
            </a:endParaRPr>
          </a:p>
          <a:p>
            <a:pPr lvl="1" eaLnBrk="1" hangingPunct="1">
              <a:lnSpc>
                <a:spcPct val="120000"/>
              </a:lnSpc>
            </a:pPr>
            <a:r>
              <a:rPr lang="en-US" sz="2000">
                <a:latin typeface="Tahoma" charset="0"/>
              </a:rPr>
              <a:t>Ex.  Let income range $12,000 to $98,000 normalized to [0.0, 1.0].  Then $73,000 is mapped to  </a:t>
            </a:r>
          </a:p>
          <a:p>
            <a:pPr eaLnBrk="1" hangingPunct="1">
              <a:lnSpc>
                <a:spcPct val="120000"/>
              </a:lnSpc>
            </a:pPr>
            <a:r>
              <a:rPr lang="en-US" sz="2000" b="1">
                <a:latin typeface="Tahoma" charset="0"/>
              </a:rPr>
              <a:t>Z-score normalization</a:t>
            </a:r>
            <a:r>
              <a:rPr lang="en-US" sz="2000">
                <a:latin typeface="Tahoma" charset="0"/>
              </a:rPr>
              <a:t> (</a:t>
            </a:r>
            <a:r>
              <a:rPr lang="el-GR" sz="2000">
                <a:latin typeface="Tahoma" charset="0"/>
              </a:rPr>
              <a:t>μ</a:t>
            </a:r>
            <a:r>
              <a:rPr lang="en-US" sz="2000">
                <a:latin typeface="Tahoma" charset="0"/>
              </a:rPr>
              <a:t>: mean, </a:t>
            </a:r>
            <a:r>
              <a:rPr lang="el-GR" sz="2000">
                <a:latin typeface="Tahoma" charset="0"/>
              </a:rPr>
              <a:t>σ</a:t>
            </a:r>
            <a:r>
              <a:rPr lang="en-US" sz="2000">
                <a:latin typeface="Tahoma" charset="0"/>
              </a:rPr>
              <a:t>: standard deviation):</a:t>
            </a:r>
          </a:p>
          <a:p>
            <a:pPr eaLnBrk="1" hangingPunct="1">
              <a:lnSpc>
                <a:spcPct val="120000"/>
              </a:lnSpc>
            </a:pPr>
            <a:endParaRPr lang="en-US" sz="2000">
              <a:latin typeface="Tahoma" charset="0"/>
            </a:endParaRPr>
          </a:p>
          <a:p>
            <a:pPr lvl="1" eaLnBrk="1" hangingPunct="1">
              <a:lnSpc>
                <a:spcPct val="120000"/>
              </a:lnSpc>
            </a:pPr>
            <a:endParaRPr lang="en-US" sz="2000">
              <a:latin typeface="Tahoma" charset="0"/>
            </a:endParaRPr>
          </a:p>
          <a:p>
            <a:pPr lvl="1" eaLnBrk="1" hangingPunct="1">
              <a:lnSpc>
                <a:spcPct val="120000"/>
              </a:lnSpc>
            </a:pPr>
            <a:r>
              <a:rPr lang="en-US" sz="2000">
                <a:latin typeface="Tahoma" charset="0"/>
              </a:rPr>
              <a:t>Ex. Let </a:t>
            </a:r>
            <a:r>
              <a:rPr lang="el-GR" sz="2000">
                <a:latin typeface="Tahoma" charset="0"/>
              </a:rPr>
              <a:t>μ</a:t>
            </a:r>
            <a:r>
              <a:rPr lang="en-US" sz="2000">
                <a:latin typeface="Tahoma" charset="0"/>
              </a:rPr>
              <a:t> = 54,000, </a:t>
            </a:r>
            <a:r>
              <a:rPr lang="el-GR" sz="2000">
                <a:latin typeface="Tahoma" charset="0"/>
              </a:rPr>
              <a:t>σ</a:t>
            </a:r>
            <a:r>
              <a:rPr lang="en-US" sz="2000">
                <a:latin typeface="Tahoma" charset="0"/>
              </a:rPr>
              <a:t> = 16,000.  Then</a:t>
            </a:r>
            <a:endParaRPr lang="el-GR" sz="2000">
              <a:latin typeface="Tahoma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sz="2000" b="1">
                <a:latin typeface="Tahoma" charset="0"/>
              </a:rPr>
              <a:t>Normalization by decimal scaling</a:t>
            </a:r>
          </a:p>
        </p:txBody>
      </p:sp>
      <p:graphicFrame>
        <p:nvGraphicFramePr>
          <p:cNvPr id="56325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181600" y="2895600"/>
          <a:ext cx="25146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130" name="Equation" r:id="rId4" imgW="2222500" imgH="419100" progId="Equation.3">
                  <p:embed/>
                </p:oleObj>
              </mc:Choice>
              <mc:Fallback>
                <p:oleObj name="Equation" r:id="rId4" imgW="22225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895600"/>
                        <a:ext cx="25146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6" name="Object 5"/>
          <p:cNvGraphicFramePr>
            <a:graphicFrameLocks noChangeAspect="1"/>
          </p:cNvGraphicFramePr>
          <p:nvPr/>
        </p:nvGraphicFramePr>
        <p:xfrm>
          <a:off x="1905000" y="1828800"/>
          <a:ext cx="5943600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131" name="Equation" r:id="rId6" imgW="3340100" imgH="393700" progId="Equation.3">
                  <p:embed/>
                </p:oleObj>
              </mc:Choice>
              <mc:Fallback>
                <p:oleObj name="Equation" r:id="rId6" imgW="33401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828800"/>
                        <a:ext cx="5943600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7" name="Object 6"/>
          <p:cNvGraphicFramePr>
            <a:graphicFrameLocks noChangeAspect="1"/>
          </p:cNvGraphicFramePr>
          <p:nvPr/>
        </p:nvGraphicFramePr>
        <p:xfrm>
          <a:off x="1981200" y="3886200"/>
          <a:ext cx="14478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132" name="Equation" r:id="rId8" imgW="634725" imgH="393529" progId="Equation.3">
                  <p:embed/>
                </p:oleObj>
              </mc:Choice>
              <mc:Fallback>
                <p:oleObj name="Equation" r:id="rId8" imgW="634725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886200"/>
                        <a:ext cx="14478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8" name="Object 7"/>
          <p:cNvGraphicFramePr>
            <a:graphicFrameLocks noChangeAspect="1"/>
          </p:cNvGraphicFramePr>
          <p:nvPr/>
        </p:nvGraphicFramePr>
        <p:xfrm>
          <a:off x="1219200" y="5486400"/>
          <a:ext cx="106680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133" name="Equation" r:id="rId10" imgW="495085" imgH="393529" progId="Equation.3">
                  <p:embed/>
                </p:oleObj>
              </mc:Choice>
              <mc:Fallback>
                <p:oleObj name="Equation" r:id="rId10" imgW="495085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5486400"/>
                        <a:ext cx="1066800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9" name="Object 8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134" name="Equation" r:id="rId12" imgW="114151" imgH="215619" progId="Equation.3">
                  <p:embed/>
                </p:oleObj>
              </mc:Choice>
              <mc:Fallback>
                <p:oleObj name="Equation" r:id="rId12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30" name="Text Box 9"/>
          <p:cNvSpPr txBox="1">
            <a:spLocks noChangeArrowheads="1"/>
          </p:cNvSpPr>
          <p:nvPr/>
        </p:nvSpPr>
        <p:spPr bwMode="auto">
          <a:xfrm>
            <a:off x="2514600" y="5638800"/>
            <a:ext cx="6126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2000">
                <a:latin typeface="Times New Roman" charset="0"/>
              </a:rPr>
              <a:t>Where </a:t>
            </a:r>
            <a:r>
              <a:rPr lang="en-US" i="1">
                <a:latin typeface="Times New Roman" charset="0"/>
              </a:rPr>
              <a:t>j</a:t>
            </a:r>
            <a:r>
              <a:rPr lang="en-US" sz="2000">
                <a:latin typeface="Times New Roman" charset="0"/>
              </a:rPr>
              <a:t> is the smallest integer such that Max(|</a:t>
            </a:r>
            <a:r>
              <a:rPr lang="el-GR" sz="2000">
                <a:latin typeface="Times New Roman" charset="0"/>
                <a:cs typeface="Times New Roman" charset="0"/>
              </a:rPr>
              <a:t>ν</a:t>
            </a:r>
            <a:r>
              <a:rPr lang="ja-JP" altLang="en-US" sz="2000">
                <a:latin typeface="Times New Roman" charset="0"/>
                <a:cs typeface="Times New Roman" charset="0"/>
              </a:rPr>
              <a:t>’</a:t>
            </a:r>
            <a:r>
              <a:rPr lang="en-US" sz="2000">
                <a:latin typeface="Times New Roman" charset="0"/>
              </a:rPr>
              <a:t>|) &lt; 1</a:t>
            </a:r>
            <a:endParaRPr lang="en-US">
              <a:latin typeface="Times New Roman" charset="0"/>
            </a:endParaRPr>
          </a:p>
        </p:txBody>
      </p:sp>
      <p:graphicFrame>
        <p:nvGraphicFramePr>
          <p:cNvPr id="56331" name="Object 10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562600" y="4592638"/>
          <a:ext cx="195262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135" name="Equation" r:id="rId14" imgW="1498600" imgH="419100" progId="Equation.3">
                  <p:embed/>
                </p:oleObj>
              </mc:Choice>
              <mc:Fallback>
                <p:oleObj name="Equation" r:id="rId14" imgW="1498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4592638"/>
                        <a:ext cx="1952625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666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061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32AD4255-BB33-F844-A76A-BA63513BF4C5}" type="slidenum">
              <a:rPr lang="en-US" sz="1200"/>
              <a:pPr eaLnBrk="1" hangingPunct="1"/>
              <a:t>63</a:t>
            </a:fld>
            <a:endParaRPr lang="en-US" sz="1200"/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170981"/>
                </a:solidFill>
                <a:latin typeface="Berlin Sans FB Demi" charset="0"/>
              </a:rPr>
              <a:t>Discretization</a:t>
            </a:r>
            <a:r>
              <a:rPr lang="en-US">
                <a:solidFill>
                  <a:schemeClr val="hlink"/>
                </a:solidFill>
                <a:latin typeface="Berlin Sans FB Demi" charset="0"/>
              </a:rPr>
              <a:t> 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534400" cy="53340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sz="2000">
                <a:latin typeface="Tahoma" charset="0"/>
              </a:rPr>
              <a:t>Three types of attributes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>
                <a:latin typeface="Tahoma" charset="0"/>
              </a:rPr>
              <a:t>Nominal—values from an unordered set, e.g., color, profession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>
                <a:latin typeface="Tahoma" charset="0"/>
              </a:rPr>
              <a:t>Ordinal—values from an ordered set, e.g., military or academic rank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>
                <a:latin typeface="Tahoma" charset="0"/>
              </a:rPr>
              <a:t>Numeric—real numbers, e.g., integer or real numbers</a:t>
            </a:r>
          </a:p>
          <a:p>
            <a:pPr eaLnBrk="1" hangingPunct="1">
              <a:lnSpc>
                <a:spcPct val="120000"/>
              </a:lnSpc>
            </a:pPr>
            <a:r>
              <a:rPr lang="en-US" sz="2000">
                <a:latin typeface="Tahoma" charset="0"/>
              </a:rPr>
              <a:t>Discretization: Divide the range of a continuous attribute into intervals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>
                <a:latin typeface="Tahoma" charset="0"/>
              </a:rPr>
              <a:t>Interval labels can then be used to replace actual data values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>
                <a:latin typeface="Tahoma" charset="0"/>
              </a:rPr>
              <a:t>Reduce data size by discretization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>
                <a:latin typeface="Tahoma" charset="0"/>
              </a:rPr>
              <a:t>Supervised vs. unsupervised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>
                <a:latin typeface="Tahoma" charset="0"/>
              </a:rPr>
              <a:t>Split (top-down) vs. merge (bottom-up)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>
                <a:latin typeface="Tahoma" charset="0"/>
              </a:rPr>
              <a:t>Discretization can be performed recursively on an attribute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000">
                <a:latin typeface="Tahoma" charset="0"/>
              </a:rPr>
              <a:t>Prepare for further analysis, e.g.,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13306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061"/>
          <p:cNvSpPr txBox="1">
            <a:spLocks noGrp="1" noChangeArrowheads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 eaLnBrk="1" hangingPunct="1"/>
            <a:fld id="{F39518D0-C57F-9247-BBB1-2C52D3FC0104}" type="slidenum">
              <a:rPr lang="en-US" sz="1200"/>
              <a:pPr algn="r" eaLnBrk="1" hangingPunct="1"/>
              <a:t>64</a:t>
            </a:fld>
            <a:endParaRPr lang="en-US" sz="1200"/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8991600" cy="762000"/>
          </a:xfrm>
        </p:spPr>
        <p:txBody>
          <a:bodyPr/>
          <a:lstStyle/>
          <a:p>
            <a:pPr eaLnBrk="1" hangingPunct="1"/>
            <a:r>
              <a:rPr lang="en-US">
                <a:latin typeface="Berlin Sans FB Demi" charset="0"/>
              </a:rPr>
              <a:t>Data Discretization Methods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295400"/>
            <a:ext cx="8610600" cy="5181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sz="2400">
                <a:latin typeface="Tahoma" charset="0"/>
              </a:rPr>
              <a:t>Typical methods: All the methods can be applied recursively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>
                <a:solidFill>
                  <a:schemeClr val="hlink"/>
                </a:solidFill>
                <a:latin typeface="Tahoma" charset="0"/>
              </a:rPr>
              <a:t>Binning</a:t>
            </a:r>
            <a:r>
              <a:rPr lang="en-US" sz="2400">
                <a:latin typeface="Tahoma" charset="0"/>
              </a:rPr>
              <a:t> </a:t>
            </a:r>
          </a:p>
          <a:p>
            <a:pPr lvl="2" eaLnBrk="1" hangingPunct="1">
              <a:lnSpc>
                <a:spcPct val="120000"/>
              </a:lnSpc>
            </a:pPr>
            <a:r>
              <a:rPr lang="en-US">
                <a:latin typeface="Tahoma" charset="0"/>
              </a:rPr>
              <a:t>Top-down split, unsupervised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>
                <a:solidFill>
                  <a:schemeClr val="hlink"/>
                </a:solidFill>
                <a:latin typeface="Tahoma" charset="0"/>
              </a:rPr>
              <a:t>Histogram analysis</a:t>
            </a:r>
          </a:p>
          <a:p>
            <a:pPr lvl="2" eaLnBrk="1" hangingPunct="1">
              <a:lnSpc>
                <a:spcPct val="120000"/>
              </a:lnSpc>
            </a:pPr>
            <a:r>
              <a:rPr lang="en-US">
                <a:latin typeface="Tahoma" charset="0"/>
              </a:rPr>
              <a:t>Top-down split, unsupervised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>
                <a:solidFill>
                  <a:schemeClr val="hlink"/>
                </a:solidFill>
                <a:latin typeface="Tahoma" charset="0"/>
              </a:rPr>
              <a:t>Clustering analysis</a:t>
            </a:r>
            <a:r>
              <a:rPr lang="en-US" sz="2400">
                <a:latin typeface="Tahoma" charset="0"/>
              </a:rPr>
              <a:t> (unsupervised, top-down split or bottom-up merge)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>
                <a:solidFill>
                  <a:schemeClr val="hlink"/>
                </a:solidFill>
                <a:latin typeface="Tahoma" charset="0"/>
              </a:rPr>
              <a:t>Decision-tree analysis</a:t>
            </a:r>
            <a:r>
              <a:rPr lang="en-US" sz="2400">
                <a:latin typeface="Tahoma" charset="0"/>
              </a:rPr>
              <a:t> (supervised, top-down split)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>
                <a:solidFill>
                  <a:schemeClr val="hlink"/>
                </a:solidFill>
                <a:latin typeface="Tahoma" charset="0"/>
                <a:sym typeface="Symbol" charset="0"/>
              </a:rPr>
              <a:t>Correlation (e.g., </a:t>
            </a:r>
            <a:r>
              <a:rPr lang="en-US" sz="2400" baseline="30000">
                <a:solidFill>
                  <a:schemeClr val="hlink"/>
                </a:solidFill>
                <a:latin typeface="Tahoma" charset="0"/>
              </a:rPr>
              <a:t>2</a:t>
            </a:r>
            <a:r>
              <a:rPr lang="en-US" sz="2400">
                <a:solidFill>
                  <a:schemeClr val="hlink"/>
                </a:solidFill>
                <a:latin typeface="Tahoma" charset="0"/>
              </a:rPr>
              <a:t>) analysis</a:t>
            </a:r>
            <a:r>
              <a:rPr lang="en-US" sz="2400">
                <a:latin typeface="Tahoma" charset="0"/>
              </a:rPr>
              <a:t> (unsupervised, bottom-up merge)</a:t>
            </a:r>
          </a:p>
        </p:txBody>
      </p:sp>
    </p:spTree>
    <p:extLst>
      <p:ext uri="{BB962C8B-B14F-4D97-AF65-F5344CB8AC3E}">
        <p14:creationId xmlns:p14="http://schemas.microsoft.com/office/powerpoint/2010/main" val="223784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061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A76341DB-B66C-DF4F-AC63-A79756AE6E5D}" type="slidenum">
              <a:rPr lang="en-US" sz="1200"/>
              <a:pPr eaLnBrk="1" hangingPunct="1"/>
              <a:t>65</a:t>
            </a:fld>
            <a:endParaRPr lang="en-US" sz="1200"/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-152400" y="304800"/>
            <a:ext cx="9372600" cy="609600"/>
          </a:xfrm>
        </p:spPr>
        <p:txBody>
          <a:bodyPr/>
          <a:lstStyle/>
          <a:p>
            <a:pPr eaLnBrk="1" hangingPunct="1"/>
            <a:r>
              <a:rPr lang="en-US" sz="3200">
                <a:latin typeface="Berlin Sans FB Demi" charset="0"/>
              </a:rPr>
              <a:t>Simple Discretization: Binning</a:t>
            </a:r>
            <a:endParaRPr lang="en-US">
              <a:latin typeface="Berlin Sans FB Demi" charset="0"/>
            </a:endParaRP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458200" cy="51816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Tahoma" charset="0"/>
              </a:rPr>
              <a:t>Equal-width</a:t>
            </a:r>
            <a:r>
              <a:rPr lang="en-US" sz="2000">
                <a:latin typeface="Tahoma" charset="0"/>
              </a:rPr>
              <a:t> (distance) partitioning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sz="2000">
                <a:latin typeface="Tahoma" charset="0"/>
              </a:rPr>
              <a:t>Divides the range into </a:t>
            </a:r>
            <a:r>
              <a:rPr lang="en-US" sz="2000" i="1">
                <a:latin typeface="Tahoma" charset="0"/>
              </a:rPr>
              <a:t>N</a:t>
            </a:r>
            <a:r>
              <a:rPr lang="en-US" sz="2000">
                <a:latin typeface="Tahoma" charset="0"/>
              </a:rPr>
              <a:t> intervals of equal size: </a:t>
            </a:r>
            <a:r>
              <a:rPr lang="en-US" sz="2000">
                <a:solidFill>
                  <a:srgbClr val="39513E"/>
                </a:solidFill>
                <a:latin typeface="Tahoma" charset="0"/>
              </a:rPr>
              <a:t>uniform grid</a:t>
            </a:r>
            <a:endParaRPr lang="en-US" sz="2000">
              <a:solidFill>
                <a:schemeClr val="hlink"/>
              </a:solidFill>
              <a:latin typeface="Tahoma" charset="0"/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sz="2000">
                <a:latin typeface="Tahoma" charset="0"/>
              </a:rPr>
              <a:t>if </a:t>
            </a:r>
            <a:r>
              <a:rPr lang="en-US" sz="2000" i="1">
                <a:latin typeface="Tahoma" charset="0"/>
              </a:rPr>
              <a:t>A</a:t>
            </a:r>
            <a:r>
              <a:rPr lang="en-US" sz="2000">
                <a:latin typeface="Tahoma" charset="0"/>
              </a:rPr>
              <a:t> and </a:t>
            </a:r>
            <a:r>
              <a:rPr lang="en-US" sz="2000" i="1">
                <a:latin typeface="Tahoma" charset="0"/>
              </a:rPr>
              <a:t>B</a:t>
            </a:r>
            <a:r>
              <a:rPr lang="en-US" sz="2000">
                <a:latin typeface="Tahoma" charset="0"/>
              </a:rPr>
              <a:t> are the lowest and highest values of the attribute, the width of intervals will be: </a:t>
            </a:r>
            <a:r>
              <a:rPr lang="en-US" sz="2000" i="1">
                <a:latin typeface="Tahoma" charset="0"/>
              </a:rPr>
              <a:t>W </a:t>
            </a:r>
            <a:r>
              <a:rPr lang="en-US" sz="2000">
                <a:latin typeface="Tahoma" charset="0"/>
              </a:rPr>
              <a:t>= (</a:t>
            </a:r>
            <a:r>
              <a:rPr lang="en-US" sz="2000" i="1">
                <a:latin typeface="Tahoma" charset="0"/>
              </a:rPr>
              <a:t>B </a:t>
            </a:r>
            <a:r>
              <a:rPr lang="en-US" sz="2000">
                <a:latin typeface="Tahoma" charset="0"/>
              </a:rPr>
              <a:t>–</a:t>
            </a:r>
            <a:r>
              <a:rPr lang="en-US" sz="2000" i="1">
                <a:latin typeface="Tahoma" charset="0"/>
              </a:rPr>
              <a:t>A</a:t>
            </a:r>
            <a:r>
              <a:rPr lang="en-US" sz="2000">
                <a:latin typeface="Tahoma" charset="0"/>
              </a:rPr>
              <a:t>)/</a:t>
            </a:r>
            <a:r>
              <a:rPr lang="en-US" sz="2000" i="1">
                <a:latin typeface="Tahoma" charset="0"/>
              </a:rPr>
              <a:t>N.</a:t>
            </a:r>
            <a:endParaRPr lang="en-US" sz="2000">
              <a:latin typeface="Tahoma" charset="0"/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sz="2000">
                <a:latin typeface="Tahoma" charset="0"/>
              </a:rPr>
              <a:t>The most straightforward, but outliers may dominate presentation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sz="2000">
                <a:latin typeface="Tahoma" charset="0"/>
              </a:rPr>
              <a:t>Skewed data is not handled well</a:t>
            </a:r>
            <a:endParaRPr lang="en-US" sz="2000" i="1">
              <a:latin typeface="Tahoma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Tahoma" charset="0"/>
              </a:rPr>
              <a:t>Equal-depth</a:t>
            </a:r>
            <a:r>
              <a:rPr lang="en-US" sz="2000">
                <a:latin typeface="Tahoma" charset="0"/>
              </a:rPr>
              <a:t> (frequency) partitioning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sz="2000">
                <a:latin typeface="Tahoma" charset="0"/>
              </a:rPr>
              <a:t>Divides the range into </a:t>
            </a:r>
            <a:r>
              <a:rPr lang="en-US" sz="2000" i="1">
                <a:latin typeface="Tahoma" charset="0"/>
              </a:rPr>
              <a:t>N</a:t>
            </a:r>
            <a:r>
              <a:rPr lang="en-US" sz="2000">
                <a:latin typeface="Tahoma" charset="0"/>
              </a:rPr>
              <a:t> intervals, each containing approximately same number of samples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sz="2000">
                <a:latin typeface="Tahoma" charset="0"/>
              </a:rPr>
              <a:t>Good data scaling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sz="2000">
                <a:latin typeface="Tahoma" charset="0"/>
              </a:rPr>
              <a:t>Managing categorical attributes can be tricky</a:t>
            </a:r>
          </a:p>
        </p:txBody>
      </p:sp>
    </p:spTree>
    <p:extLst>
      <p:ext uri="{BB962C8B-B14F-4D97-AF65-F5344CB8AC3E}">
        <p14:creationId xmlns:p14="http://schemas.microsoft.com/office/powerpoint/2010/main" val="297245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061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62FAC29-543E-7641-BE5C-D62BCA37DE65}" type="slidenum">
              <a:rPr lang="en-US" sz="1200"/>
              <a:pPr eaLnBrk="1" hangingPunct="1"/>
              <a:t>66</a:t>
            </a:fld>
            <a:endParaRPr lang="en-US" sz="1200"/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924800" cy="8382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70981"/>
                </a:solidFill>
                <a:latin typeface="Berlin Sans FB Demi" charset="0"/>
              </a:rPr>
              <a:t>Histogram Analysis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371600"/>
            <a:ext cx="4648200" cy="41910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sz="2400">
                <a:latin typeface="Tahoma" charset="0"/>
              </a:rPr>
              <a:t>Divide data into buckets and store average (sum) for each bucket</a:t>
            </a:r>
          </a:p>
          <a:p>
            <a:pPr eaLnBrk="1" hangingPunct="1">
              <a:lnSpc>
                <a:spcPct val="120000"/>
              </a:lnSpc>
            </a:pPr>
            <a:r>
              <a:rPr lang="en-US" sz="2400">
                <a:latin typeface="Tahoma" charset="0"/>
              </a:rPr>
              <a:t>Partitioning rules: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>
                <a:latin typeface="Tahoma" charset="0"/>
              </a:rPr>
              <a:t>Equal-width: equal bucket range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>
                <a:latin typeface="Tahoma" charset="0"/>
              </a:rPr>
              <a:t>Equal-frequency (or equal-depth)</a:t>
            </a:r>
          </a:p>
          <a:p>
            <a:pPr lvl="1" eaLnBrk="1" hangingPunct="1">
              <a:lnSpc>
                <a:spcPct val="120000"/>
              </a:lnSpc>
            </a:pPr>
            <a:endParaRPr lang="en-US" sz="2400">
              <a:latin typeface="Tahoma" charset="0"/>
            </a:endParaRPr>
          </a:p>
        </p:txBody>
      </p:sp>
      <p:graphicFrame>
        <p:nvGraphicFramePr>
          <p:cNvPr id="45061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7083743"/>
              </p:ext>
            </p:extLst>
          </p:nvPr>
        </p:nvGraphicFramePr>
        <p:xfrm>
          <a:off x="3963988" y="1295400"/>
          <a:ext cx="6473825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37" name="Chart" r:id="rId4" imgW="7912100" imgH="3848100" progId="MSGraph.Chart.8">
                  <p:embed followColorScheme="full"/>
                </p:oleObj>
              </mc:Choice>
              <mc:Fallback>
                <p:oleObj name="Chart" r:id="rId4" imgW="7912100" imgH="3848100" progId="MSGraph.Chart.8">
                  <p:embed followColorScheme="full"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3988" y="1295400"/>
                        <a:ext cx="6473825" cy="541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146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061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DD0C3E83-4842-4E42-A97E-3F29FDB4578B}" type="slidenum">
              <a:rPr lang="en-US" sz="1200"/>
              <a:pPr eaLnBrk="1" hangingPunct="1"/>
              <a:t>67</a:t>
            </a:fld>
            <a:endParaRPr lang="en-US" sz="1200"/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304800"/>
            <a:ext cx="9067800" cy="609600"/>
          </a:xfrm>
        </p:spPr>
        <p:txBody>
          <a:bodyPr/>
          <a:lstStyle/>
          <a:p>
            <a:pPr eaLnBrk="1" hangingPunct="1"/>
            <a:r>
              <a:rPr lang="en-US">
                <a:latin typeface="Berlin Sans FB Demi" charset="0"/>
              </a:rPr>
              <a:t>Binning Methods for Data Smoothing</a:t>
            </a: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077200" cy="5029200"/>
          </a:xfrm>
        </p:spPr>
        <p:txBody>
          <a:bodyPr/>
          <a:lstStyle/>
          <a:p>
            <a:pPr eaLnBrk="1" hangingPunct="1">
              <a:buFont typeface="Wingdings" charset="0"/>
              <a:buChar char="q"/>
            </a:pPr>
            <a:r>
              <a:rPr lang="en-US" sz="2000">
                <a:latin typeface="Tahoma" charset="0"/>
              </a:rPr>
              <a:t>Sorted data for price (in dollars): 4, 8, 9, 15, 21, 21, 24, 25, 26, 28, 29, 34</a:t>
            </a:r>
          </a:p>
          <a:p>
            <a:pPr eaLnBrk="1" hangingPunct="1">
              <a:buFontTx/>
              <a:buNone/>
            </a:pPr>
            <a:r>
              <a:rPr lang="en-US" sz="2000">
                <a:latin typeface="Tahoma" charset="0"/>
              </a:rPr>
              <a:t>*  Partition into equal-frequency (</a:t>
            </a:r>
            <a:r>
              <a:rPr lang="en-US" sz="2000" b="1">
                <a:latin typeface="Tahoma" charset="0"/>
              </a:rPr>
              <a:t>equi-depth</a:t>
            </a:r>
            <a:r>
              <a:rPr lang="en-US" sz="2000">
                <a:latin typeface="Tahoma" charset="0"/>
              </a:rPr>
              <a:t>) bins:</a:t>
            </a:r>
          </a:p>
          <a:p>
            <a:pPr eaLnBrk="1" hangingPunct="1">
              <a:buFontTx/>
              <a:buNone/>
            </a:pPr>
            <a:r>
              <a:rPr lang="en-US" sz="2000">
                <a:latin typeface="Tahoma" charset="0"/>
              </a:rPr>
              <a:t>      - Bin 1: 4, 8, 9, 15</a:t>
            </a:r>
          </a:p>
          <a:p>
            <a:pPr eaLnBrk="1" hangingPunct="1">
              <a:buFontTx/>
              <a:buNone/>
            </a:pPr>
            <a:r>
              <a:rPr lang="en-US" sz="2000">
                <a:latin typeface="Tahoma" charset="0"/>
              </a:rPr>
              <a:t>      - Bin 2: 21, 21, 24, 25</a:t>
            </a:r>
          </a:p>
          <a:p>
            <a:pPr eaLnBrk="1" hangingPunct="1">
              <a:buFontTx/>
              <a:buNone/>
            </a:pPr>
            <a:r>
              <a:rPr lang="en-US" sz="2000">
                <a:latin typeface="Tahoma" charset="0"/>
              </a:rPr>
              <a:t>      - Bin 3: 26, 28, 29, 34</a:t>
            </a:r>
          </a:p>
          <a:p>
            <a:pPr eaLnBrk="1" hangingPunct="1">
              <a:buFontTx/>
              <a:buNone/>
            </a:pPr>
            <a:r>
              <a:rPr lang="en-US" sz="2000">
                <a:latin typeface="Tahoma" charset="0"/>
              </a:rPr>
              <a:t>*  Smoothing by </a:t>
            </a:r>
            <a:r>
              <a:rPr lang="en-US" sz="2000" b="1">
                <a:latin typeface="Tahoma" charset="0"/>
              </a:rPr>
              <a:t>bin means</a:t>
            </a:r>
            <a:r>
              <a:rPr lang="en-US" sz="2000">
                <a:latin typeface="Tahoma" charset="0"/>
              </a:rPr>
              <a:t>:</a:t>
            </a:r>
          </a:p>
          <a:p>
            <a:pPr eaLnBrk="1" hangingPunct="1">
              <a:buFontTx/>
              <a:buNone/>
            </a:pPr>
            <a:r>
              <a:rPr lang="en-US" sz="2000">
                <a:latin typeface="Tahoma" charset="0"/>
              </a:rPr>
              <a:t>      - Bin 1: 9, 9, 9, 9</a:t>
            </a:r>
          </a:p>
          <a:p>
            <a:pPr eaLnBrk="1" hangingPunct="1">
              <a:buFontTx/>
              <a:buNone/>
            </a:pPr>
            <a:r>
              <a:rPr lang="en-US" sz="2000">
                <a:latin typeface="Tahoma" charset="0"/>
              </a:rPr>
              <a:t>      - Bin 2: 23, 23, 23, 23</a:t>
            </a:r>
          </a:p>
          <a:p>
            <a:pPr eaLnBrk="1" hangingPunct="1">
              <a:buFontTx/>
              <a:buNone/>
            </a:pPr>
            <a:r>
              <a:rPr lang="en-US" sz="2000">
                <a:latin typeface="Tahoma" charset="0"/>
              </a:rPr>
              <a:t>      - Bin 3: 29, 29, 29, 29</a:t>
            </a:r>
          </a:p>
          <a:p>
            <a:pPr eaLnBrk="1" hangingPunct="1">
              <a:buFontTx/>
              <a:buNone/>
            </a:pPr>
            <a:r>
              <a:rPr lang="en-US" sz="2000">
                <a:latin typeface="Tahoma" charset="0"/>
              </a:rPr>
              <a:t>*  Smoothing by </a:t>
            </a:r>
            <a:r>
              <a:rPr lang="en-US" sz="2000" b="1">
                <a:latin typeface="Tahoma" charset="0"/>
              </a:rPr>
              <a:t>bin boundaries</a:t>
            </a:r>
            <a:r>
              <a:rPr lang="en-US" sz="2000">
                <a:latin typeface="Tahoma" charset="0"/>
              </a:rPr>
              <a:t>:</a:t>
            </a:r>
          </a:p>
          <a:p>
            <a:pPr eaLnBrk="1" hangingPunct="1">
              <a:buFontTx/>
              <a:buNone/>
            </a:pPr>
            <a:r>
              <a:rPr lang="en-US" sz="2000">
                <a:latin typeface="Tahoma" charset="0"/>
              </a:rPr>
              <a:t>      - Bin 1: 4, 4, 4, 15</a:t>
            </a:r>
          </a:p>
          <a:p>
            <a:pPr eaLnBrk="1" hangingPunct="1">
              <a:buFontTx/>
              <a:buNone/>
            </a:pPr>
            <a:r>
              <a:rPr lang="en-US" sz="2000">
                <a:latin typeface="Tahoma" charset="0"/>
              </a:rPr>
              <a:t>      - Bin 2: 21, 21, 25, 25</a:t>
            </a:r>
          </a:p>
          <a:p>
            <a:pPr eaLnBrk="1" hangingPunct="1">
              <a:buFontTx/>
              <a:buNone/>
            </a:pPr>
            <a:r>
              <a:rPr lang="en-US" sz="2000">
                <a:latin typeface="Tahoma" charset="0"/>
              </a:rPr>
              <a:t>      - Bin 3: 26, 26, 26, 34</a:t>
            </a:r>
          </a:p>
        </p:txBody>
      </p:sp>
    </p:spTree>
    <p:extLst>
      <p:ext uri="{BB962C8B-B14F-4D97-AF65-F5344CB8AC3E}">
        <p14:creationId xmlns:p14="http://schemas.microsoft.com/office/powerpoint/2010/main" val="60875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061"/>
          <p:cNvSpPr txBox="1">
            <a:spLocks noGrp="1" noChangeArrowheads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 eaLnBrk="1" hangingPunct="1"/>
            <a:fld id="{DF3FF798-C370-9640-BFDB-BDDAD76663F5}" type="slidenum">
              <a:rPr lang="en-US" sz="1200"/>
              <a:pPr algn="r" eaLnBrk="1" hangingPunct="1"/>
              <a:t>68</a:t>
            </a:fld>
            <a:endParaRPr lang="en-US" sz="1200"/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763000" cy="1219200"/>
          </a:xfrm>
        </p:spPr>
        <p:txBody>
          <a:bodyPr/>
          <a:lstStyle/>
          <a:p>
            <a:pPr eaLnBrk="1" hangingPunct="1"/>
            <a:r>
              <a:rPr lang="en-US">
                <a:latin typeface="Berlin Sans FB Demi" charset="0"/>
              </a:rPr>
              <a:t>Discretization Without Using Class Labels</a:t>
            </a:r>
            <a:br>
              <a:rPr lang="en-US">
                <a:latin typeface="Berlin Sans FB Demi" charset="0"/>
              </a:rPr>
            </a:br>
            <a:r>
              <a:rPr lang="en-US">
                <a:latin typeface="Berlin Sans FB Demi" charset="0"/>
              </a:rPr>
              <a:t>(Binning vs. Clustering) </a:t>
            </a:r>
          </a:p>
        </p:txBody>
      </p:sp>
      <p:pic>
        <p:nvPicPr>
          <p:cNvPr id="614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4114800" cy="205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447800"/>
            <a:ext cx="4495800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0"/>
            <a:ext cx="4191000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7" name="Text Box 6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400" b="1">
              <a:latin typeface="Arial" charset="0"/>
            </a:endParaRPr>
          </a:p>
        </p:txBody>
      </p:sp>
      <p:sp>
        <p:nvSpPr>
          <p:cNvPr id="61448" name="Text Box 7"/>
          <p:cNvSpPr txBox="1">
            <a:spLocks noChangeArrowheads="1"/>
          </p:cNvSpPr>
          <p:nvPr/>
        </p:nvSpPr>
        <p:spPr bwMode="auto">
          <a:xfrm>
            <a:off x="1447800" y="3810000"/>
            <a:ext cx="1905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b="1">
                <a:latin typeface="Arial" charset="0"/>
              </a:rPr>
              <a:t>Data</a:t>
            </a:r>
          </a:p>
        </p:txBody>
      </p:sp>
      <p:sp>
        <p:nvSpPr>
          <p:cNvPr id="61449" name="Text Box 8"/>
          <p:cNvSpPr txBox="1">
            <a:spLocks noChangeArrowheads="1"/>
          </p:cNvSpPr>
          <p:nvPr/>
        </p:nvSpPr>
        <p:spPr bwMode="auto">
          <a:xfrm>
            <a:off x="4876800" y="3810000"/>
            <a:ext cx="2667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b="1">
                <a:latin typeface="Arial" charset="0"/>
              </a:rPr>
              <a:t>Equal interval width (binning)</a:t>
            </a:r>
          </a:p>
        </p:txBody>
      </p:sp>
      <p:sp>
        <p:nvSpPr>
          <p:cNvPr id="61450" name="Text Box 9"/>
          <p:cNvSpPr txBox="1">
            <a:spLocks noChangeArrowheads="1"/>
          </p:cNvSpPr>
          <p:nvPr/>
        </p:nvSpPr>
        <p:spPr bwMode="auto">
          <a:xfrm>
            <a:off x="1143000" y="6172200"/>
            <a:ext cx="2514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b="1">
                <a:latin typeface="Arial" charset="0"/>
              </a:rPr>
              <a:t>Equal frequency (binning)</a:t>
            </a:r>
          </a:p>
        </p:txBody>
      </p:sp>
      <p:sp>
        <p:nvSpPr>
          <p:cNvPr id="61451" name="Text Box 10"/>
          <p:cNvSpPr txBox="1">
            <a:spLocks noChangeArrowheads="1"/>
          </p:cNvSpPr>
          <p:nvPr/>
        </p:nvSpPr>
        <p:spPr bwMode="auto">
          <a:xfrm>
            <a:off x="4572000" y="6172200"/>
            <a:ext cx="3733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b="1">
                <a:latin typeface="Arial" charset="0"/>
              </a:rPr>
              <a:t>K-means clustering leads to better results</a:t>
            </a:r>
          </a:p>
        </p:txBody>
      </p:sp>
      <p:pic>
        <p:nvPicPr>
          <p:cNvPr id="61452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768725"/>
            <a:ext cx="4876800" cy="225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418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061"/>
          <p:cNvSpPr txBox="1">
            <a:spLocks noGrp="1" noChangeArrowheads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r" eaLnBrk="1" hangingPunct="1"/>
            <a:fld id="{3DFEB861-69DB-E944-A020-30CFB787D9DC}" type="slidenum">
              <a:rPr lang="en-US" sz="1200"/>
              <a:pPr algn="r" eaLnBrk="1" hangingPunct="1"/>
              <a:t>69</a:t>
            </a:fld>
            <a:endParaRPr lang="en-US" sz="1200"/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585200" cy="1219200"/>
          </a:xfrm>
        </p:spPr>
        <p:txBody>
          <a:bodyPr/>
          <a:lstStyle/>
          <a:p>
            <a:pPr eaLnBrk="1" hangingPunct="1"/>
            <a:r>
              <a:rPr lang="en-US" sz="4000">
                <a:latin typeface="Berlin Sans FB Demi" charset="0"/>
                <a:cs typeface="Times New Roman" charset="0"/>
              </a:rPr>
              <a:t>Discretization by </a:t>
            </a:r>
            <a:r>
              <a:rPr lang="en-US" sz="4000">
                <a:latin typeface="Berlin Sans FB Demi" charset="0"/>
              </a:rPr>
              <a:t>Classification &amp; Correlation Analysis</a:t>
            </a: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95400"/>
            <a:ext cx="8394700" cy="5181600"/>
          </a:xfrm>
          <a:noFill/>
        </p:spPr>
        <p:txBody>
          <a:bodyPr lIns="90488" tIns="44450" rIns="90488" bIns="44450"/>
          <a:lstStyle/>
          <a:p>
            <a:pPr marL="285750" indent="-285750" algn="just" eaLnBrk="1" hangingPunct="1">
              <a:lnSpc>
                <a:spcPct val="145000"/>
              </a:lnSpc>
              <a:tabLst>
                <a:tab pos="1198563" algn="l"/>
              </a:tabLst>
            </a:pPr>
            <a:r>
              <a:rPr lang="en-US" sz="2000" dirty="0">
                <a:latin typeface="Tahoma" charset="0"/>
                <a:cs typeface="Times New Roman" charset="0"/>
              </a:rPr>
              <a:t>Classification (e.g., decision tree analysis)</a:t>
            </a:r>
          </a:p>
          <a:p>
            <a:pPr lvl="1" algn="just" eaLnBrk="1" hangingPunct="1">
              <a:lnSpc>
                <a:spcPct val="145000"/>
              </a:lnSpc>
              <a:tabLst>
                <a:tab pos="1198563" algn="l"/>
              </a:tabLst>
            </a:pPr>
            <a:r>
              <a:rPr lang="en-US" sz="2000" dirty="0">
                <a:latin typeface="Tahoma" charset="0"/>
              </a:rPr>
              <a:t>Supervised: Given class labels, e.g., cancerous vs. benign</a:t>
            </a:r>
          </a:p>
          <a:p>
            <a:pPr lvl="1" algn="just" eaLnBrk="1" hangingPunct="1">
              <a:lnSpc>
                <a:spcPct val="145000"/>
              </a:lnSpc>
              <a:tabLst>
                <a:tab pos="1198563" algn="l"/>
              </a:tabLst>
            </a:pPr>
            <a:r>
              <a:rPr lang="en-US" sz="2000" dirty="0">
                <a:latin typeface="Tahoma" charset="0"/>
                <a:cs typeface="Times New Roman" charset="0"/>
              </a:rPr>
              <a:t>Using </a:t>
            </a:r>
            <a:r>
              <a:rPr lang="en-US" sz="2000" i="1" dirty="0">
                <a:latin typeface="Tahoma" charset="0"/>
                <a:cs typeface="Times New Roman" charset="0"/>
              </a:rPr>
              <a:t>entropy</a:t>
            </a:r>
            <a:r>
              <a:rPr lang="en-US" sz="2000" dirty="0">
                <a:latin typeface="Tahoma" charset="0"/>
                <a:cs typeface="Times New Roman" charset="0"/>
              </a:rPr>
              <a:t> to determine split point (discretization point)</a:t>
            </a:r>
            <a:endParaRPr lang="en-US" sz="2000" dirty="0">
              <a:latin typeface="Tahoma" charset="0"/>
            </a:endParaRPr>
          </a:p>
          <a:p>
            <a:pPr lvl="1" algn="just" eaLnBrk="1" hangingPunct="1">
              <a:lnSpc>
                <a:spcPct val="145000"/>
              </a:lnSpc>
              <a:tabLst>
                <a:tab pos="1198563" algn="l"/>
              </a:tabLst>
            </a:pPr>
            <a:r>
              <a:rPr lang="en-US" sz="2000" dirty="0">
                <a:latin typeface="Tahoma" charset="0"/>
              </a:rPr>
              <a:t>Top-down, recursive split</a:t>
            </a:r>
          </a:p>
          <a:p>
            <a:pPr marL="285750" indent="-285750" algn="just" eaLnBrk="1" hangingPunct="1">
              <a:lnSpc>
                <a:spcPct val="145000"/>
              </a:lnSpc>
              <a:tabLst>
                <a:tab pos="1198563" algn="l"/>
              </a:tabLst>
            </a:pPr>
            <a:r>
              <a:rPr lang="en-US" sz="2000" dirty="0" smtClean="0">
                <a:latin typeface="Tahoma" charset="0"/>
                <a:cs typeface="Times New Roman" charset="0"/>
              </a:rPr>
              <a:t>Correlation </a:t>
            </a:r>
            <a:r>
              <a:rPr lang="en-US" sz="2000" dirty="0">
                <a:latin typeface="Tahoma" charset="0"/>
                <a:cs typeface="Times New Roman" charset="0"/>
              </a:rPr>
              <a:t>analysis (e.g., Chi-merge: </a:t>
            </a:r>
            <a:r>
              <a:rPr lang="el-GR" sz="2000" dirty="0">
                <a:latin typeface="Tahoma" charset="0"/>
                <a:cs typeface="Tahoma" charset="0"/>
              </a:rPr>
              <a:t>χ</a:t>
            </a:r>
            <a:r>
              <a:rPr lang="en-US" sz="2000" baseline="30000" dirty="0">
                <a:latin typeface="Tahoma" charset="0"/>
                <a:cs typeface="Tahoma" charset="0"/>
              </a:rPr>
              <a:t>2</a:t>
            </a:r>
            <a:r>
              <a:rPr lang="en-US" sz="2000" dirty="0">
                <a:latin typeface="Tahoma" charset="0"/>
                <a:cs typeface="Tahoma" charset="0"/>
              </a:rPr>
              <a:t>-based discretization</a:t>
            </a:r>
            <a:r>
              <a:rPr lang="en-US" sz="2000" dirty="0">
                <a:latin typeface="Tahoma" charset="0"/>
                <a:cs typeface="Times New Roman" charset="0"/>
              </a:rPr>
              <a:t>)</a:t>
            </a:r>
            <a:endParaRPr lang="en-US" sz="2000" dirty="0">
              <a:latin typeface="Tahoma" charset="0"/>
              <a:cs typeface="Tahoma" charset="0"/>
            </a:endParaRPr>
          </a:p>
          <a:p>
            <a:pPr lvl="1" algn="just" eaLnBrk="1" hangingPunct="1">
              <a:lnSpc>
                <a:spcPct val="145000"/>
              </a:lnSpc>
              <a:tabLst>
                <a:tab pos="1198563" algn="l"/>
              </a:tabLst>
            </a:pPr>
            <a:r>
              <a:rPr lang="en-US" sz="2000" dirty="0">
                <a:latin typeface="Tahoma" charset="0"/>
                <a:cs typeface="Tahoma" charset="0"/>
              </a:rPr>
              <a:t>Supervised: use class information</a:t>
            </a:r>
          </a:p>
          <a:p>
            <a:pPr lvl="1" algn="just" eaLnBrk="1" hangingPunct="1">
              <a:lnSpc>
                <a:spcPct val="145000"/>
              </a:lnSpc>
              <a:tabLst>
                <a:tab pos="1198563" algn="l"/>
              </a:tabLst>
            </a:pPr>
            <a:r>
              <a:rPr lang="en-US" sz="2000" dirty="0">
                <a:latin typeface="Tahoma" charset="0"/>
                <a:cs typeface="Tahoma" charset="0"/>
              </a:rPr>
              <a:t>Bottom-up merge: find the best neighboring intervals (those having similar distributions of classes, i.e., low </a:t>
            </a:r>
            <a:r>
              <a:rPr lang="el-GR" sz="2000" dirty="0">
                <a:latin typeface="Tahoma" charset="0"/>
                <a:cs typeface="Tahoma" charset="0"/>
              </a:rPr>
              <a:t>χ</a:t>
            </a:r>
            <a:r>
              <a:rPr lang="en-US" sz="2000" baseline="30000" dirty="0">
                <a:latin typeface="Tahoma" charset="0"/>
                <a:cs typeface="Tahoma" charset="0"/>
              </a:rPr>
              <a:t>2</a:t>
            </a:r>
            <a:r>
              <a:rPr lang="en-US" sz="2000" dirty="0">
                <a:latin typeface="Tahoma" charset="0"/>
                <a:cs typeface="Tahoma" charset="0"/>
              </a:rPr>
              <a:t> values) to merge</a:t>
            </a:r>
          </a:p>
          <a:p>
            <a:pPr lvl="1" algn="just" eaLnBrk="1" hangingPunct="1">
              <a:lnSpc>
                <a:spcPct val="145000"/>
              </a:lnSpc>
              <a:tabLst>
                <a:tab pos="1198563" algn="l"/>
              </a:tabLst>
            </a:pPr>
            <a:r>
              <a:rPr lang="en-US" sz="2000" dirty="0">
                <a:latin typeface="Tahoma" charset="0"/>
                <a:cs typeface="Tahoma" charset="0"/>
              </a:rPr>
              <a:t>Merge performed recursively, until a predefined stopping condition</a:t>
            </a:r>
          </a:p>
        </p:txBody>
      </p:sp>
      <p:sp>
        <p:nvSpPr>
          <p:cNvPr id="62469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400" b="1">
              <a:latin typeface="Arial" charset="0"/>
            </a:endParaRPr>
          </a:p>
        </p:txBody>
      </p:sp>
      <p:sp>
        <p:nvSpPr>
          <p:cNvPr id="62470" name="Rectangle 7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sz="1400" b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9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620000" cy="685800"/>
          </a:xfrm>
        </p:spPr>
        <p:txBody>
          <a:bodyPr/>
          <a:lstStyle/>
          <a:p>
            <a:pPr eaLnBrk="1" hangingPunct="1"/>
            <a:r>
              <a:rPr lang="en-US" altLang="en-US" smtClean="0"/>
              <a:t>Types of Data: Text Data</a:t>
            </a:r>
          </a:p>
        </p:txBody>
      </p:sp>
      <p:pic>
        <p:nvPicPr>
          <p:cNvPr id="389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143000"/>
            <a:ext cx="7132638" cy="5348288"/>
          </a:xfrm>
        </p:spPr>
      </p:pic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3995936" y="6132513"/>
            <a:ext cx="10268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smtClean="0">
                <a:latin typeface="Arial" pitchFamily="34" charset="0"/>
                <a:cs typeface="Arial" pitchFamily="34" charset="0"/>
              </a:rPr>
              <a:t>Word ID</a:t>
            </a:r>
            <a:endParaRPr lang="en-US" altLang="en-US" sz="1800">
              <a:latin typeface="Arial" pitchFamily="34" charset="0"/>
              <a:cs typeface="Arial" pitchFamily="34" charset="0"/>
            </a:endParaRPr>
          </a:p>
        </p:txBody>
      </p:sp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228600" y="2971800"/>
            <a:ext cx="1339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Arial" pitchFamily="34" charset="0"/>
                <a:cs typeface="Arial" pitchFamily="34" charset="0"/>
              </a:rPr>
              <a:t>Text</a:t>
            </a:r>
          </a:p>
          <a:p>
            <a:pPr algn="ctr" eaLnBrk="1" hangingPunct="1"/>
            <a:r>
              <a:rPr lang="en-US" altLang="en-US" sz="1800">
                <a:latin typeface="Arial" pitchFamily="34" charset="0"/>
                <a:cs typeface="Arial" pitchFamily="34" charset="0"/>
              </a:rPr>
              <a:t>Documents</a:t>
            </a:r>
          </a:p>
        </p:txBody>
      </p:sp>
      <p:sp>
        <p:nvSpPr>
          <p:cNvPr id="3891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fld id="{467E4713-8978-400C-9934-3D7799173827}" type="slidenum">
              <a:rPr lang="en-US" altLang="en-US" sz="1400"/>
              <a:pPr/>
              <a:t>7</a:t>
            </a:fld>
            <a:endParaRPr lang="en-US" altLang="en-US" sz="1400"/>
          </a:p>
        </p:txBody>
      </p:sp>
      <p:sp>
        <p:nvSpPr>
          <p:cNvPr id="38923" name="TextBox 25"/>
          <p:cNvSpPr txBox="1">
            <a:spLocks noChangeArrowheads="1"/>
          </p:cNvSpPr>
          <p:nvPr/>
        </p:nvSpPr>
        <p:spPr bwMode="auto">
          <a:xfrm>
            <a:off x="304800" y="457200"/>
            <a:ext cx="1828800" cy="1016000"/>
          </a:xfrm>
          <a:prstGeom prst="rect">
            <a:avLst/>
          </a:prstGeom>
          <a:noFill/>
          <a:ln w="12700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r>
              <a:rPr lang="en-US" altLang="en-US" sz="2000"/>
              <a:t>Can be represented as a sparse matrix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061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4002BCCC-7DDC-E848-AB8F-13C08C1D054F}" type="slidenum">
              <a:rPr lang="en-US" sz="1200"/>
              <a:pPr eaLnBrk="1" hangingPunct="1"/>
              <a:t>70</a:t>
            </a:fld>
            <a:endParaRPr lang="en-US" sz="1200"/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170981"/>
                </a:solidFill>
                <a:latin typeface="Berlin Sans FB Demi" charset="0"/>
              </a:rPr>
              <a:t>Concept Hierarchy Generation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534400" cy="51054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sz="2000" b="1">
                <a:latin typeface="Tahoma" charset="0"/>
              </a:rPr>
              <a:t>Concept hierarchy</a:t>
            </a:r>
            <a:r>
              <a:rPr lang="en-US" sz="2000">
                <a:latin typeface="Tahoma" charset="0"/>
              </a:rPr>
              <a:t> organizes concepts (i.e., attribute values) hierarchically and is usually associated with each dimension in a data warehouse</a:t>
            </a:r>
          </a:p>
          <a:p>
            <a:pPr eaLnBrk="1" hangingPunct="1">
              <a:lnSpc>
                <a:spcPct val="120000"/>
              </a:lnSpc>
            </a:pPr>
            <a:r>
              <a:rPr lang="en-US" sz="2000">
                <a:latin typeface="Tahoma" charset="0"/>
              </a:rPr>
              <a:t>Concept hierarchies facilitate </a:t>
            </a:r>
            <a:r>
              <a:rPr lang="en-US" sz="2000" u="sng">
                <a:latin typeface="Tahoma" charset="0"/>
              </a:rPr>
              <a:t>drilling and rolling</a:t>
            </a:r>
            <a:r>
              <a:rPr lang="en-US" sz="2000">
                <a:latin typeface="Tahoma" charset="0"/>
              </a:rPr>
              <a:t> in data warehouses to view data in multiple granularity</a:t>
            </a:r>
          </a:p>
          <a:p>
            <a:pPr eaLnBrk="1" hangingPunct="1">
              <a:lnSpc>
                <a:spcPct val="120000"/>
              </a:lnSpc>
            </a:pPr>
            <a:r>
              <a:rPr lang="en-US" sz="2000">
                <a:latin typeface="Tahoma" charset="0"/>
              </a:rPr>
              <a:t>Concept hierarchy formation: Recursively reduce the data by collecting and replacing low level concepts (such as numeric values for </a:t>
            </a:r>
            <a:r>
              <a:rPr lang="en-US" sz="2000" i="1">
                <a:latin typeface="Tahoma" charset="0"/>
              </a:rPr>
              <a:t>age</a:t>
            </a:r>
            <a:r>
              <a:rPr lang="en-US" sz="2000">
                <a:latin typeface="Tahoma" charset="0"/>
              </a:rPr>
              <a:t>) by higher level concepts (such as </a:t>
            </a:r>
            <a:r>
              <a:rPr lang="en-US" sz="2000" i="1">
                <a:latin typeface="Tahoma" charset="0"/>
              </a:rPr>
              <a:t>youth, adult</a:t>
            </a:r>
            <a:r>
              <a:rPr lang="en-US" sz="2000">
                <a:latin typeface="Tahoma" charset="0"/>
              </a:rPr>
              <a:t>, or </a:t>
            </a:r>
            <a:r>
              <a:rPr lang="en-US" sz="2000" i="1">
                <a:latin typeface="Tahoma" charset="0"/>
              </a:rPr>
              <a:t>senior</a:t>
            </a:r>
            <a:r>
              <a:rPr lang="en-US" sz="2000">
                <a:latin typeface="Tahoma" charset="0"/>
              </a:rPr>
              <a:t>)</a:t>
            </a:r>
          </a:p>
          <a:p>
            <a:pPr eaLnBrk="1" hangingPunct="1">
              <a:lnSpc>
                <a:spcPct val="120000"/>
              </a:lnSpc>
            </a:pPr>
            <a:r>
              <a:rPr lang="en-US" sz="2000">
                <a:latin typeface="Tahoma" charset="0"/>
              </a:rPr>
              <a:t>Concept hierarchies can be explicitly specified by domain experts and/or data warehouse designers</a:t>
            </a:r>
          </a:p>
          <a:p>
            <a:pPr eaLnBrk="1" hangingPunct="1">
              <a:lnSpc>
                <a:spcPct val="120000"/>
              </a:lnSpc>
            </a:pPr>
            <a:r>
              <a:rPr lang="en-US" sz="2000">
                <a:latin typeface="Tahoma" charset="0"/>
              </a:rPr>
              <a:t>Concept hierarchy can be automatically formed for both numeric and nominal data.  For numeric data, use discretization methods shown.</a:t>
            </a:r>
          </a:p>
          <a:p>
            <a:pPr eaLnBrk="1" hangingPunct="1">
              <a:lnSpc>
                <a:spcPct val="120000"/>
              </a:lnSpc>
            </a:pPr>
            <a:endParaRPr lang="en-US" sz="200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6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061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3468F2F7-03F2-8C4C-88E8-D4B91DFE7662}" type="slidenum">
              <a:rPr lang="en-US" sz="1200"/>
              <a:pPr eaLnBrk="1" hangingPunct="1"/>
              <a:t>71</a:t>
            </a:fld>
            <a:endParaRPr lang="en-US" sz="1200"/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>
          <a:xfrm>
            <a:off x="-152400" y="228600"/>
            <a:ext cx="9448800" cy="914400"/>
          </a:xfrm>
        </p:spPr>
        <p:txBody>
          <a:bodyPr/>
          <a:lstStyle/>
          <a:p>
            <a:pPr eaLnBrk="1" hangingPunct="1"/>
            <a:r>
              <a:rPr lang="en-US" sz="3200">
                <a:latin typeface="Berlin Sans FB Demi" charset="0"/>
              </a:rPr>
              <a:t>Concept Hierarchy Generation </a:t>
            </a:r>
            <a:br>
              <a:rPr lang="en-US" sz="3200">
                <a:latin typeface="Berlin Sans FB Demi" charset="0"/>
              </a:rPr>
            </a:br>
            <a:r>
              <a:rPr lang="en-US" sz="3200">
                <a:latin typeface="Berlin Sans FB Demi" charset="0"/>
              </a:rPr>
              <a:t>for Nominal Data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458200" cy="51054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2400">
                <a:latin typeface="Tahoma" charset="0"/>
              </a:rPr>
              <a:t>Specification of a partial/total ordering of attributes explicitly at the schema level by users or experts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400" i="1">
                <a:latin typeface="Tahoma" charset="0"/>
              </a:rPr>
              <a:t>street</a:t>
            </a:r>
            <a:r>
              <a:rPr lang="en-US" sz="2400">
                <a:latin typeface="Tahoma" charset="0"/>
              </a:rPr>
              <a:t> &lt; </a:t>
            </a:r>
            <a:r>
              <a:rPr lang="en-US" sz="2400" i="1">
                <a:latin typeface="Tahoma" charset="0"/>
              </a:rPr>
              <a:t>city</a:t>
            </a:r>
            <a:r>
              <a:rPr lang="en-US" sz="2400">
                <a:latin typeface="Tahoma" charset="0"/>
              </a:rPr>
              <a:t> &lt; </a:t>
            </a:r>
            <a:r>
              <a:rPr lang="en-US" sz="2400" i="1">
                <a:latin typeface="Tahoma" charset="0"/>
              </a:rPr>
              <a:t>state</a:t>
            </a:r>
            <a:r>
              <a:rPr lang="en-US" sz="2400">
                <a:latin typeface="Tahoma" charset="0"/>
              </a:rPr>
              <a:t> &lt; </a:t>
            </a:r>
            <a:r>
              <a:rPr lang="en-US" sz="2400" i="1">
                <a:latin typeface="Tahoma" charset="0"/>
              </a:rPr>
              <a:t>country</a:t>
            </a:r>
          </a:p>
          <a:p>
            <a:pPr eaLnBrk="1" hangingPunct="1">
              <a:lnSpc>
                <a:spcPct val="110000"/>
              </a:lnSpc>
            </a:pPr>
            <a:r>
              <a:rPr lang="en-US" sz="2400">
                <a:latin typeface="Tahoma" charset="0"/>
              </a:rPr>
              <a:t>Specification of a hierarchy for a set of values by explicit data grouping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400">
                <a:latin typeface="Tahoma" charset="0"/>
              </a:rPr>
              <a:t>{Urbana, Champaign, Chicago} &lt; Illinois</a:t>
            </a:r>
          </a:p>
          <a:p>
            <a:pPr eaLnBrk="1" hangingPunct="1">
              <a:lnSpc>
                <a:spcPct val="110000"/>
              </a:lnSpc>
            </a:pPr>
            <a:r>
              <a:rPr lang="en-US" sz="2400">
                <a:latin typeface="Tahoma" charset="0"/>
              </a:rPr>
              <a:t>Specification of only a partial set of attributes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400">
                <a:latin typeface="Tahoma" charset="0"/>
              </a:rPr>
              <a:t>E.g., only </a:t>
            </a:r>
            <a:r>
              <a:rPr lang="en-US" sz="2400" i="1">
                <a:latin typeface="Tahoma" charset="0"/>
              </a:rPr>
              <a:t>street</a:t>
            </a:r>
            <a:r>
              <a:rPr lang="en-US" sz="2400">
                <a:latin typeface="Tahoma" charset="0"/>
              </a:rPr>
              <a:t> &lt; </a:t>
            </a:r>
            <a:r>
              <a:rPr lang="en-US" sz="2400" i="1">
                <a:latin typeface="Tahoma" charset="0"/>
              </a:rPr>
              <a:t>city</a:t>
            </a:r>
            <a:r>
              <a:rPr lang="en-US" sz="2400">
                <a:latin typeface="Tahoma" charset="0"/>
              </a:rPr>
              <a:t>, not others</a:t>
            </a:r>
          </a:p>
          <a:p>
            <a:pPr eaLnBrk="1" hangingPunct="1">
              <a:lnSpc>
                <a:spcPct val="110000"/>
              </a:lnSpc>
            </a:pPr>
            <a:r>
              <a:rPr lang="en-US" sz="2400">
                <a:latin typeface="Tahoma" charset="0"/>
              </a:rPr>
              <a:t>Automatic generation of hierarchies (or attribute levels) by the analysis of the number of distinct values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400">
                <a:latin typeface="Tahoma" charset="0"/>
              </a:rPr>
              <a:t>E.g., for a set of attributes: {</a:t>
            </a:r>
            <a:r>
              <a:rPr lang="en-US" sz="2400" i="1">
                <a:latin typeface="Tahoma" charset="0"/>
              </a:rPr>
              <a:t>street, city, state, country</a:t>
            </a:r>
            <a:r>
              <a:rPr lang="en-US" sz="2400">
                <a:latin typeface="Tahoma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628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061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4367B81-9E16-434D-AD0B-9E0B063BF802}" type="slidenum">
              <a:rPr lang="en-US" sz="1200"/>
              <a:pPr eaLnBrk="1" hangingPunct="1"/>
              <a:t>72</a:t>
            </a:fld>
            <a:endParaRPr lang="en-US" sz="1200"/>
          </a:p>
        </p:txBody>
      </p:sp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685800"/>
          </a:xfrm>
        </p:spPr>
        <p:txBody>
          <a:bodyPr/>
          <a:lstStyle/>
          <a:p>
            <a:pPr eaLnBrk="1" hangingPunct="1"/>
            <a:r>
              <a:rPr lang="en-US" sz="3200">
                <a:latin typeface="Berlin Sans FB Demi" charset="0"/>
              </a:rPr>
              <a:t>Automatic Concept Hierarchy Generation</a:t>
            </a:r>
          </a:p>
        </p:txBody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077200" cy="2286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>
                <a:latin typeface="Calibri" charset="0"/>
                <a:cs typeface="Calibri" charset="0"/>
              </a:rPr>
              <a:t>Some hierarchies can be automatically generated based on the analysis of the number of distinct values per attribute in the data set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>
                <a:latin typeface="Calibri" charset="0"/>
                <a:cs typeface="Calibri" charset="0"/>
              </a:rPr>
              <a:t>The attribute with the most distinct values is placed at the lowest level of the hierarchy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>
                <a:latin typeface="Calibri" charset="0"/>
                <a:cs typeface="Calibri" charset="0"/>
              </a:rPr>
              <a:t>Exceptions, e.g., weekday, month, quarter, year</a:t>
            </a:r>
          </a:p>
        </p:txBody>
      </p:sp>
      <p:grpSp>
        <p:nvGrpSpPr>
          <p:cNvPr id="65541" name="Group 4"/>
          <p:cNvGrpSpPr>
            <a:grpSpLocks/>
          </p:cNvGrpSpPr>
          <p:nvPr/>
        </p:nvGrpSpPr>
        <p:grpSpPr bwMode="auto">
          <a:xfrm>
            <a:off x="914400" y="3733800"/>
            <a:ext cx="7156450" cy="2724150"/>
            <a:chOff x="672" y="2438"/>
            <a:chExt cx="4508" cy="1716"/>
          </a:xfrm>
        </p:grpSpPr>
        <p:sp>
          <p:nvSpPr>
            <p:cNvPr id="65542" name="Oval 5"/>
            <p:cNvSpPr>
              <a:spLocks noChangeArrowheads="1"/>
            </p:cNvSpPr>
            <p:nvPr/>
          </p:nvSpPr>
          <p:spPr bwMode="auto">
            <a:xfrm>
              <a:off x="672" y="2496"/>
              <a:ext cx="2256" cy="216"/>
            </a:xfrm>
            <a:prstGeom prst="ellips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i="1">
                  <a:latin typeface="Times New Roman" charset="0"/>
                </a:rPr>
                <a:t>country</a:t>
              </a:r>
            </a:p>
          </p:txBody>
        </p:sp>
        <p:sp>
          <p:nvSpPr>
            <p:cNvPr id="65543" name="Oval 6"/>
            <p:cNvSpPr>
              <a:spLocks noChangeArrowheads="1"/>
            </p:cNvSpPr>
            <p:nvPr/>
          </p:nvSpPr>
          <p:spPr bwMode="auto">
            <a:xfrm>
              <a:off x="708" y="2952"/>
              <a:ext cx="2256" cy="216"/>
            </a:xfrm>
            <a:prstGeom prst="ellips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i="1">
                  <a:latin typeface="Times New Roman" charset="0"/>
                </a:rPr>
                <a:t>province_or_ state</a:t>
              </a:r>
            </a:p>
          </p:txBody>
        </p:sp>
        <p:sp>
          <p:nvSpPr>
            <p:cNvPr id="65544" name="Oval 7"/>
            <p:cNvSpPr>
              <a:spLocks noChangeArrowheads="1"/>
            </p:cNvSpPr>
            <p:nvPr/>
          </p:nvSpPr>
          <p:spPr bwMode="auto">
            <a:xfrm>
              <a:off x="756" y="3456"/>
              <a:ext cx="2256" cy="216"/>
            </a:xfrm>
            <a:prstGeom prst="ellips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i="1">
                  <a:latin typeface="Times New Roman" charset="0"/>
                </a:rPr>
                <a:t>city</a:t>
              </a:r>
            </a:p>
          </p:txBody>
        </p:sp>
        <p:sp>
          <p:nvSpPr>
            <p:cNvPr id="65545" name="Oval 8"/>
            <p:cNvSpPr>
              <a:spLocks noChangeArrowheads="1"/>
            </p:cNvSpPr>
            <p:nvPr/>
          </p:nvSpPr>
          <p:spPr bwMode="auto">
            <a:xfrm>
              <a:off x="744" y="3936"/>
              <a:ext cx="2256" cy="216"/>
            </a:xfrm>
            <a:prstGeom prst="ellips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i="1">
                  <a:latin typeface="Times New Roman" charset="0"/>
                </a:rPr>
                <a:t>street</a:t>
              </a:r>
            </a:p>
          </p:txBody>
        </p:sp>
        <p:sp>
          <p:nvSpPr>
            <p:cNvPr id="65546" name="Line 9"/>
            <p:cNvSpPr>
              <a:spLocks noChangeShapeType="1"/>
            </p:cNvSpPr>
            <p:nvPr/>
          </p:nvSpPr>
          <p:spPr bwMode="auto">
            <a:xfrm flipH="1">
              <a:off x="1836" y="2736"/>
              <a:ext cx="0" cy="24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47" name="Line 10"/>
            <p:cNvSpPr>
              <a:spLocks noChangeShapeType="1"/>
            </p:cNvSpPr>
            <p:nvPr/>
          </p:nvSpPr>
          <p:spPr bwMode="auto">
            <a:xfrm>
              <a:off x="1836" y="3096"/>
              <a:ext cx="0" cy="336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48" name="Line 11"/>
            <p:cNvSpPr>
              <a:spLocks noChangeShapeType="1"/>
            </p:cNvSpPr>
            <p:nvPr/>
          </p:nvSpPr>
          <p:spPr bwMode="auto">
            <a:xfrm>
              <a:off x="1836" y="3612"/>
              <a:ext cx="0" cy="34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49" name="Text Box 12"/>
            <p:cNvSpPr txBox="1">
              <a:spLocks noChangeArrowheads="1"/>
            </p:cNvSpPr>
            <p:nvPr/>
          </p:nvSpPr>
          <p:spPr bwMode="auto">
            <a:xfrm>
              <a:off x="3542" y="2438"/>
              <a:ext cx="14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/>
              <a:r>
                <a:rPr lang="en-US">
                  <a:latin typeface="Times New Roman" charset="0"/>
                </a:rPr>
                <a:t>15 distinct values</a:t>
              </a:r>
            </a:p>
          </p:txBody>
        </p:sp>
        <p:sp>
          <p:nvSpPr>
            <p:cNvPr id="65550" name="Text Box 13"/>
            <p:cNvSpPr txBox="1">
              <a:spLocks noChangeArrowheads="1"/>
            </p:cNvSpPr>
            <p:nvPr/>
          </p:nvSpPr>
          <p:spPr bwMode="auto">
            <a:xfrm>
              <a:off x="3552" y="2942"/>
              <a:ext cx="15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/>
              <a:r>
                <a:rPr lang="en-US">
                  <a:latin typeface="Times New Roman" charset="0"/>
                </a:rPr>
                <a:t>365 distinct values</a:t>
              </a:r>
            </a:p>
          </p:txBody>
        </p:sp>
        <p:sp>
          <p:nvSpPr>
            <p:cNvPr id="65551" name="Text Box 14"/>
            <p:cNvSpPr txBox="1">
              <a:spLocks noChangeArrowheads="1"/>
            </p:cNvSpPr>
            <p:nvPr/>
          </p:nvSpPr>
          <p:spPr bwMode="auto">
            <a:xfrm>
              <a:off x="3470" y="3410"/>
              <a:ext cx="165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/>
              <a:r>
                <a:rPr lang="en-US">
                  <a:latin typeface="Times New Roman" charset="0"/>
                </a:rPr>
                <a:t>3567 distinct values</a:t>
              </a:r>
            </a:p>
          </p:txBody>
        </p:sp>
        <p:sp>
          <p:nvSpPr>
            <p:cNvPr id="65552" name="Text Box 15"/>
            <p:cNvSpPr txBox="1">
              <a:spLocks noChangeArrowheads="1"/>
            </p:cNvSpPr>
            <p:nvPr/>
          </p:nvSpPr>
          <p:spPr bwMode="auto">
            <a:xfrm>
              <a:off x="3290" y="3866"/>
              <a:ext cx="189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/>
              <a:r>
                <a:rPr lang="en-US">
                  <a:latin typeface="Times New Roman" charset="0"/>
                </a:rPr>
                <a:t>674,339 distinct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994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135A0-20C0-44C6-BF09-4C40D743039E}" type="slidenum">
              <a:rPr lang="en-US" altLang="en-US" smtClean="0"/>
              <a:pPr/>
              <a:t>73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42210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Pulling Data from Twitter: 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Apps.twitter.com</a:t>
            </a:r>
            <a:r>
              <a:rPr lang="en-US" dirty="0" smtClean="0"/>
              <a:t> (create new application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Set callback URL </a:t>
            </a:r>
            <a:r>
              <a:rPr lang="en-US" dirty="0"/>
              <a:t>to </a:t>
            </a:r>
            <a:r>
              <a:rPr lang="en-US" dirty="0">
                <a:hlinkClick r:id="rId3"/>
              </a:rPr>
              <a:t>http://127.0.0.1:1410 </a:t>
            </a:r>
            <a:endParaRPr lang="en-US" dirty="0" smtClean="0"/>
          </a:p>
          <a:p>
            <a:r>
              <a:rPr lang="en-US" dirty="0" smtClean="0"/>
              <a:t>You will get: </a:t>
            </a:r>
            <a:r>
              <a:rPr lang="en-US" dirty="0" err="1"/>
              <a:t>consumer_key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 err="1" smtClean="0"/>
              <a:t>consumer_secret</a:t>
            </a:r>
            <a:r>
              <a:rPr lang="en-US" dirty="0"/>
              <a:t>, </a:t>
            </a:r>
            <a:r>
              <a:rPr lang="en-US" dirty="0" err="1"/>
              <a:t>access_token</a:t>
            </a:r>
            <a:r>
              <a:rPr lang="en-US" dirty="0"/>
              <a:t>, </a:t>
            </a:r>
            <a:r>
              <a:rPr lang="en-US" dirty="0" err="1"/>
              <a:t>access_secret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46E3F-D7D0-48F3-B7A6-504D26A65070}" type="slidenum">
              <a:rPr lang="en-US" altLang="en-US" smtClean="0"/>
              <a:pPr/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348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5" y="692696"/>
            <a:ext cx="835292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</a:t>
            </a:r>
            <a:r>
              <a:rPr lang="en-US" dirty="0"/>
              <a:t>is the code I </a:t>
            </a:r>
            <a:r>
              <a:rPr lang="en-US" dirty="0" smtClean="0"/>
              <a:t>used for setting up the pull:</a:t>
            </a:r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httr</a:t>
            </a:r>
            <a:r>
              <a:rPr lang="en-US" dirty="0"/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devtools</a:t>
            </a:r>
            <a:r>
              <a:rPr lang="en-US" dirty="0"/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twitteR</a:t>
            </a:r>
            <a:r>
              <a:rPr lang="en-US" dirty="0"/>
              <a:t>)</a:t>
            </a:r>
          </a:p>
          <a:p>
            <a:r>
              <a:rPr lang="en-US" dirty="0"/>
              <a:t>library(base64enc)</a:t>
            </a:r>
          </a:p>
          <a:p>
            <a:endParaRPr lang="en-US" dirty="0"/>
          </a:p>
          <a:p>
            <a:r>
              <a:rPr lang="en-US" dirty="0" err="1"/>
              <a:t>consumer_key</a:t>
            </a:r>
            <a:r>
              <a:rPr lang="en-US" dirty="0"/>
              <a:t> &lt;- 'XXXXXXXXXXXX'</a:t>
            </a:r>
          </a:p>
          <a:p>
            <a:r>
              <a:rPr lang="en-US" dirty="0" err="1"/>
              <a:t>consumer_secret</a:t>
            </a:r>
            <a:r>
              <a:rPr lang="en-US" dirty="0"/>
              <a:t> &lt;- 'XXXXXXXXXXXX'</a:t>
            </a:r>
          </a:p>
          <a:p>
            <a:r>
              <a:rPr lang="en-US" dirty="0" err="1"/>
              <a:t>access_token</a:t>
            </a:r>
            <a:r>
              <a:rPr lang="en-US" dirty="0"/>
              <a:t> &lt;- 'XXXXXXXXXXXX'</a:t>
            </a:r>
          </a:p>
          <a:p>
            <a:r>
              <a:rPr lang="en-US" dirty="0" err="1"/>
              <a:t>access_secret</a:t>
            </a:r>
            <a:r>
              <a:rPr lang="en-US" dirty="0"/>
              <a:t> &lt;- 'XXXXXXXXXXXX'</a:t>
            </a:r>
          </a:p>
          <a:p>
            <a:r>
              <a:rPr lang="en-US" dirty="0" err="1"/>
              <a:t>setup_twitter_oauth</a:t>
            </a:r>
            <a:r>
              <a:rPr lang="en-US" dirty="0"/>
              <a:t>(</a:t>
            </a:r>
            <a:r>
              <a:rPr lang="en-US" dirty="0" err="1"/>
              <a:t>consumer_key</a:t>
            </a:r>
            <a:r>
              <a:rPr lang="en-US" dirty="0"/>
              <a:t> , </a:t>
            </a:r>
            <a:r>
              <a:rPr lang="en-US" dirty="0" err="1"/>
              <a:t>consumer_secret</a:t>
            </a:r>
            <a:r>
              <a:rPr lang="en-US" dirty="0"/>
              <a:t>, </a:t>
            </a:r>
            <a:r>
              <a:rPr lang="en-US" dirty="0" err="1"/>
              <a:t>access_token</a:t>
            </a:r>
            <a:r>
              <a:rPr lang="en-US" dirty="0"/>
              <a:t>, </a:t>
            </a:r>
            <a:r>
              <a:rPr lang="en-US" dirty="0" err="1"/>
              <a:t>access_secret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6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Calls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err="1"/>
              <a:t>tw</a:t>
            </a:r>
            <a:r>
              <a:rPr lang="en-US" dirty="0"/>
              <a:t> &lt;- </a:t>
            </a:r>
            <a:r>
              <a:rPr lang="en-US" dirty="0" err="1"/>
              <a:t>searchTwitter</a:t>
            </a:r>
            <a:r>
              <a:rPr lang="en-US" dirty="0" smtClean="0"/>
              <a:t>(”</a:t>
            </a:r>
            <a:r>
              <a:rPr lang="en-US" dirty="0" err="1" smtClean="0"/>
              <a:t>rumi</a:t>
            </a:r>
            <a:r>
              <a:rPr lang="en-US" dirty="0" smtClean="0"/>
              <a:t>"</a:t>
            </a:r>
            <a:r>
              <a:rPr lang="en-US" dirty="0"/>
              <a:t>,n=100,lang="en"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(further arguments including time/location filtering)</a:t>
            </a:r>
          </a:p>
          <a:p>
            <a:r>
              <a:rPr lang="en-US" dirty="0" err="1"/>
              <a:t>tw.df</a:t>
            </a:r>
            <a:r>
              <a:rPr lang="en-US" dirty="0"/>
              <a:t> &lt;- </a:t>
            </a:r>
            <a:r>
              <a:rPr lang="en-US" dirty="0" err="1"/>
              <a:t>do.call</a:t>
            </a:r>
            <a:r>
              <a:rPr lang="en-US" dirty="0"/>
              <a:t>("</a:t>
            </a:r>
            <a:r>
              <a:rPr lang="en-US" dirty="0" err="1"/>
              <a:t>rbind</a:t>
            </a:r>
            <a:r>
              <a:rPr lang="en-US" dirty="0"/>
              <a:t>", </a:t>
            </a:r>
            <a:r>
              <a:rPr lang="en-US" dirty="0" err="1"/>
              <a:t>lapply</a:t>
            </a:r>
            <a:r>
              <a:rPr lang="en-US" dirty="0"/>
              <a:t>(test, </a:t>
            </a:r>
            <a:r>
              <a:rPr lang="en-US" dirty="0" err="1"/>
              <a:t>as.data.frame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Many man pages to look at, for example take a look at </a:t>
            </a:r>
            <a:r>
              <a:rPr lang="en-US" dirty="0" smtClean="0"/>
              <a:t>page for Token </a:t>
            </a:r>
            <a:r>
              <a:rPr lang="en-US" dirty="0"/>
              <a:t>in </a:t>
            </a:r>
            <a:r>
              <a:rPr lang="en-US" dirty="0" err="1"/>
              <a:t>httr</a:t>
            </a:r>
            <a:r>
              <a:rPr lang="en-US" dirty="0"/>
              <a:t> for an explanation of how </a:t>
            </a:r>
            <a:r>
              <a:rPr lang="en-US" dirty="0" smtClean="0"/>
              <a:t>the library/functions handle caching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 Mining - Columbia University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46E3F-D7D0-48F3-B7A6-504D26A65070}" type="slidenum">
              <a:rPr lang="en-US" altLang="en-US" smtClean="0"/>
              <a:pPr/>
              <a:t>76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807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</a:t>
            </a:r>
            <a:r>
              <a:rPr lang="en-US" dirty="0" smtClean="0"/>
              <a:t>This Out </a:t>
            </a:r>
            <a:r>
              <a:rPr lang="en-US" dirty="0"/>
              <a:t>in 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980728"/>
            <a:ext cx="7772400" cy="4724400"/>
          </a:xfrm>
        </p:spPr>
        <p:txBody>
          <a:bodyPr/>
          <a:lstStyle/>
          <a:p>
            <a:r>
              <a:rPr lang="en-US" dirty="0" smtClean="0"/>
              <a:t>Retrieve data for a set time period and with a selected feature (i.e. keyword or set of keywords)</a:t>
            </a:r>
          </a:p>
          <a:p>
            <a:r>
              <a:rPr lang="en-US" dirty="0" smtClean="0"/>
              <a:t>Organize the data into a structured table (account/clean for missing data via a convention or other methods)</a:t>
            </a:r>
          </a:p>
          <a:p>
            <a:r>
              <a:rPr lang="en-US" dirty="0" smtClean="0"/>
              <a:t>Plot a time-series of the data and identify any trends (descriptive statistics and qualitative description)</a:t>
            </a:r>
          </a:p>
          <a:p>
            <a:r>
              <a:rPr lang="en-US" dirty="0" smtClean="0"/>
              <a:t>If you’re ahead: try to articulate a concept hierarchy (how? Maybe need to reduce dimensions first, use PCA?), are there other data that are correlated?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135A0-20C0-44C6-BF09-4C40D743039E}" type="slidenum">
              <a:rPr lang="en-US" altLang="en-US" smtClean="0"/>
              <a:pPr/>
              <a:t>77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836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061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9FF099A0-7400-4142-8618-9B17F9602238}" type="slidenum">
              <a:rPr lang="en-US" sz="1200"/>
              <a:pPr eaLnBrk="1" hangingPunct="1"/>
              <a:t>78</a:t>
            </a:fld>
            <a:endParaRPr lang="en-US" sz="120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609600"/>
          </a:xfrm>
        </p:spPr>
        <p:txBody>
          <a:bodyPr/>
          <a:lstStyle/>
          <a:p>
            <a:pPr eaLnBrk="1" hangingPunct="1"/>
            <a:r>
              <a:rPr lang="en-US" sz="4000">
                <a:latin typeface="Berlin Sans FB Demi" charset="0"/>
              </a:rPr>
              <a:t>Summary</a:t>
            </a:r>
          </a:p>
        </p:txBody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10600" cy="5103813"/>
          </a:xfrm>
        </p:spPr>
        <p:txBody>
          <a:bodyPr/>
          <a:lstStyle/>
          <a:p>
            <a:pPr eaLnBrk="1" hangingPunct="1"/>
            <a:r>
              <a:rPr lang="en-US" sz="2000" b="1">
                <a:latin typeface="Tahoma" charset="0"/>
              </a:rPr>
              <a:t>Data quality</a:t>
            </a:r>
            <a:r>
              <a:rPr lang="en-US" sz="2000">
                <a:latin typeface="Tahoma" charset="0"/>
              </a:rPr>
              <a:t>: accuracy, completeness, consistency, timeliness, believability, interpretability</a:t>
            </a:r>
          </a:p>
          <a:p>
            <a:pPr eaLnBrk="1" hangingPunct="1"/>
            <a:r>
              <a:rPr lang="en-US" sz="2000" b="1">
                <a:latin typeface="Tahoma" charset="0"/>
              </a:rPr>
              <a:t>Data cleaning</a:t>
            </a:r>
            <a:r>
              <a:rPr lang="en-US" sz="2000">
                <a:latin typeface="Tahoma" charset="0"/>
              </a:rPr>
              <a:t>: e.g. missing/noisy values, outliers</a:t>
            </a:r>
          </a:p>
          <a:p>
            <a:pPr eaLnBrk="1" hangingPunct="1"/>
            <a:r>
              <a:rPr lang="en-US" sz="2000" b="1">
                <a:latin typeface="Tahoma" charset="0"/>
              </a:rPr>
              <a:t>Data integration</a:t>
            </a:r>
            <a:r>
              <a:rPr lang="en-US" sz="2000">
                <a:latin typeface="Tahoma" charset="0"/>
              </a:rPr>
              <a:t> from multiple sources: </a:t>
            </a:r>
          </a:p>
          <a:p>
            <a:pPr lvl="1" eaLnBrk="1" hangingPunct="1"/>
            <a:r>
              <a:rPr lang="en-US" sz="2000">
                <a:latin typeface="Tahoma" charset="0"/>
              </a:rPr>
              <a:t>Entity identification problem</a:t>
            </a:r>
          </a:p>
          <a:p>
            <a:pPr lvl="1" eaLnBrk="1" hangingPunct="1"/>
            <a:r>
              <a:rPr lang="en-US" sz="2000">
                <a:latin typeface="Tahoma" charset="0"/>
              </a:rPr>
              <a:t>Remove redundancies</a:t>
            </a:r>
          </a:p>
          <a:p>
            <a:pPr lvl="1" eaLnBrk="1" hangingPunct="1"/>
            <a:r>
              <a:rPr lang="en-US" sz="2000">
                <a:latin typeface="Tahoma" charset="0"/>
              </a:rPr>
              <a:t>Detect inconsistencies</a:t>
            </a:r>
          </a:p>
          <a:p>
            <a:pPr eaLnBrk="1" hangingPunct="1"/>
            <a:r>
              <a:rPr lang="en-US" sz="2000" b="1">
                <a:latin typeface="Tahoma" charset="0"/>
              </a:rPr>
              <a:t>Data reduction</a:t>
            </a:r>
          </a:p>
          <a:p>
            <a:pPr lvl="1" eaLnBrk="1" hangingPunct="1"/>
            <a:r>
              <a:rPr lang="en-US" sz="2000">
                <a:latin typeface="Tahoma" charset="0"/>
              </a:rPr>
              <a:t>Dimensionality reduction</a:t>
            </a:r>
          </a:p>
          <a:p>
            <a:pPr lvl="1" eaLnBrk="1" hangingPunct="1"/>
            <a:r>
              <a:rPr lang="en-US" sz="2000">
                <a:latin typeface="Tahoma" charset="0"/>
              </a:rPr>
              <a:t>Numerosity reduction</a:t>
            </a:r>
          </a:p>
          <a:p>
            <a:pPr lvl="1" eaLnBrk="1" hangingPunct="1"/>
            <a:r>
              <a:rPr lang="en-US" sz="2000">
                <a:latin typeface="Tahoma" charset="0"/>
              </a:rPr>
              <a:t>Data compression</a:t>
            </a:r>
          </a:p>
          <a:p>
            <a:pPr eaLnBrk="1" hangingPunct="1"/>
            <a:r>
              <a:rPr lang="en-US" sz="2000" b="1">
                <a:latin typeface="Tahoma" charset="0"/>
              </a:rPr>
              <a:t>Data transformation and data discretization</a:t>
            </a:r>
            <a:endParaRPr lang="en-US" sz="2000">
              <a:latin typeface="Tahoma" charset="0"/>
            </a:endParaRPr>
          </a:p>
          <a:p>
            <a:pPr lvl="1" eaLnBrk="1" hangingPunct="1"/>
            <a:r>
              <a:rPr lang="en-US" sz="2000">
                <a:latin typeface="Tahoma" charset="0"/>
              </a:rPr>
              <a:t>Normalization</a:t>
            </a:r>
          </a:p>
          <a:p>
            <a:pPr lvl="1" eaLnBrk="1" hangingPunct="1"/>
            <a:r>
              <a:rPr lang="en-US" sz="2000">
                <a:latin typeface="Tahoma" charset="0"/>
              </a:rPr>
              <a:t>Concept hierarchy generation</a:t>
            </a:r>
          </a:p>
          <a:p>
            <a:pPr lvl="1" eaLnBrk="1" hangingPunct="1">
              <a:lnSpc>
                <a:spcPct val="120000"/>
              </a:lnSpc>
            </a:pPr>
            <a:endParaRPr lang="en-US" sz="1600">
              <a:latin typeface="Tahoma" charset="0"/>
            </a:endParaRPr>
          </a:p>
          <a:p>
            <a:pPr eaLnBrk="1" hangingPunct="1">
              <a:lnSpc>
                <a:spcPct val="120000"/>
              </a:lnSpc>
            </a:pPr>
            <a:endParaRPr lang="en-US" sz="1600">
              <a:latin typeface="Tahoma" charset="0"/>
            </a:endParaRPr>
          </a:p>
          <a:p>
            <a:pPr eaLnBrk="1" hangingPunct="1">
              <a:lnSpc>
                <a:spcPct val="120000"/>
              </a:lnSpc>
              <a:buFont typeface="Wingdings" charset="0"/>
              <a:buNone/>
            </a:pPr>
            <a:endParaRPr lang="en-US" sz="160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20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Assignment 1 due on 2/16 9am (no late policy)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135A0-20C0-44C6-BF09-4C40D743039E}" type="slidenum">
              <a:rPr lang="en-US" altLang="en-US" smtClean="0"/>
              <a:pPr/>
              <a:t>79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863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-1447800" y="228600"/>
            <a:ext cx="9144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107763" dir="2700000" algn="ctr" rotWithShape="0">
              <a:schemeClr val="tx1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85800" y="1600200"/>
            <a:ext cx="8118475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457200" indent="-4572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eaLnBrk="1" hangingPunct="1">
              <a:buClr>
                <a:schemeClr val="tx1"/>
              </a:buClr>
            </a:pPr>
            <a:r>
              <a:rPr lang="en-US" altLang="en-US" sz="1100">
                <a:latin typeface="Times New Roman" pitchFamily="18" charset="0"/>
                <a:cs typeface="Arial" pitchFamily="34" charset="0"/>
              </a:rPr>
              <a:t>128.195.36.195, -, 3/22/00, 10:35:11, W3SVC, SRVR1, 128.200.39.181, 781, 363, 875, 200, 0, GET, /top.html, -, 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1100">
                <a:latin typeface="Times New Roman" pitchFamily="18" charset="0"/>
                <a:cs typeface="Arial" pitchFamily="34" charset="0"/>
              </a:rPr>
              <a:t>128.195.36.195, -, 3/22/00, 10:35:16, W3SVC, SRVR1, 128.200.39.181, 5288, 524, 414, 200, 0, POST, /spt/main.html, -, 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1100">
                <a:latin typeface="Times New Roman" pitchFamily="18" charset="0"/>
                <a:cs typeface="Arial" pitchFamily="34" charset="0"/>
              </a:rPr>
              <a:t>128.195.36.195, -, 3/22/00, 10:35:17, W3SVC, SRVR1, 128.200.39.181, 30, 280, 111, 404, 3, GET, /spt/images/bk1.jpg, -, 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1100">
                <a:latin typeface="Times New Roman" pitchFamily="18" charset="0"/>
                <a:cs typeface="Arial" pitchFamily="34" charset="0"/>
              </a:rPr>
              <a:t>128.195.36.101, -, 3/22/00, 16:18:50, W3SVC, SRVR1, 128.200.39.181, 60, 425, 72, 304, 0, GET, /top.html, -, 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1100">
                <a:latin typeface="Times New Roman" pitchFamily="18" charset="0"/>
                <a:cs typeface="Arial" pitchFamily="34" charset="0"/>
              </a:rPr>
              <a:t>128.195.36.101, -, 3/22/00, 16:18:58, W3SVC, SRVR1, 128.200.39.181, 8322, 527, 414, 200, 0, POST, /spt/main.html, -, 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1100">
                <a:latin typeface="Times New Roman" pitchFamily="18" charset="0"/>
                <a:cs typeface="Arial" pitchFamily="34" charset="0"/>
              </a:rPr>
              <a:t>128.195.36.101, -, 3/22/00, 16:18:59, W3SVC, SRVR1, 128.200.39.181, 0, 280, 111, 404, 3, GET, /spt/images/bk1.jpg, -, 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1100">
                <a:latin typeface="Times New Roman" pitchFamily="18" charset="0"/>
                <a:cs typeface="Arial" pitchFamily="34" charset="0"/>
              </a:rPr>
              <a:t>128.200.39.17, -, 3/22/00, 20:54:37, W3SVC, SRVR1, 128.200.39.181, 140, 199, 875, 200, 0, GET, /top.html, -, 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1100">
                <a:latin typeface="Times New Roman" pitchFamily="18" charset="0"/>
                <a:cs typeface="Arial" pitchFamily="34" charset="0"/>
              </a:rPr>
              <a:t>128.200.39.17, -, 3/22/00, 20:54:55, W3SVC, SRVR1, 128.200.39.181, 17766, 365, 414, 200, 0, POST, /spt/main.html, -, 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1100">
                <a:latin typeface="Times New Roman" pitchFamily="18" charset="0"/>
                <a:cs typeface="Arial" pitchFamily="34" charset="0"/>
              </a:rPr>
              <a:t>128.200.39.17, -, 3/22/00, 20:54:55, W3SVC, SRVR1, 128.200.39.181, 0, 258, 111, 404, 3, GET, /spt/images/bk1.jpg, -, 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1100">
                <a:latin typeface="Times New Roman" pitchFamily="18" charset="0"/>
                <a:cs typeface="Arial" pitchFamily="34" charset="0"/>
              </a:rPr>
              <a:t>128.200.39.17, -, 3/22/00, 20:55:07, W3SVC, SRVR1, 128.200.39.181, 0, 258, 111, 404, 3, GET, /spt/images/bk1.jpg, -, 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1100">
                <a:latin typeface="Times New Roman" pitchFamily="18" charset="0"/>
                <a:cs typeface="Arial" pitchFamily="34" charset="0"/>
              </a:rPr>
              <a:t>128.200.39.17, -, 3/22/00, 20:55:36, W3SVC, SRVR1, 128.200.39.181, 1061, 382, 414, 200, 0, POST, /spt/main.html, -, 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1100">
                <a:latin typeface="Times New Roman" pitchFamily="18" charset="0"/>
                <a:cs typeface="Arial" pitchFamily="34" charset="0"/>
              </a:rPr>
              <a:t>128.200.39.17, -, 3/22/00, 20:55:36, W3SVC, SRVR1, 128.200.39.181, 0, 258, 111, 404, 3, GET, /spt/images/bk1.jpg, -, 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1100">
                <a:latin typeface="Times New Roman" pitchFamily="18" charset="0"/>
                <a:cs typeface="Arial" pitchFamily="34" charset="0"/>
              </a:rPr>
              <a:t>128.200.39.17, -, 3/22/00, 20:55:39, W3SVC, SRVR1, 128.200.39.181, 0, 258, 111, 404, 3, GET, /spt/images/bk1.jpg, -, 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1100">
                <a:latin typeface="Times New Roman" pitchFamily="18" charset="0"/>
                <a:cs typeface="Arial" pitchFamily="34" charset="0"/>
              </a:rPr>
              <a:t>128.200.39.17, -, 3/22/00, 20:56:03, W3SVC, SRVR1, 128.200.39.181, 1081, 382, 414, 200, 0, POST, /spt/main.html, -, 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1100">
                <a:latin typeface="Times New Roman" pitchFamily="18" charset="0"/>
                <a:cs typeface="Arial" pitchFamily="34" charset="0"/>
              </a:rPr>
              <a:t>128.200.39.17, -, 3/22/00, 20:56:04, W3SVC, SRVR1, 128.200.39.181, 0, 258, 111, 404, 3, GET, /spt/images/bk1.jpg, -, 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1100">
                <a:latin typeface="Times New Roman" pitchFamily="18" charset="0"/>
                <a:cs typeface="Arial" pitchFamily="34" charset="0"/>
              </a:rPr>
              <a:t>128.200.39.17, -, 3/22/00, 20:56:33, W3SVC, SRVR1, 128.200.39.181, 0, 262, 72, 304, 0, GET, /top.html, -, 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1100">
                <a:latin typeface="Times New Roman" pitchFamily="18" charset="0"/>
                <a:cs typeface="Arial" pitchFamily="34" charset="0"/>
              </a:rPr>
              <a:t>128.200.39.17, -, 3/22/00, 20:56:52, W3SVC, SRVR1, 128.200.39.181, 19598, 382, 414, 200, 0, POST, /spt/main.html, -, </a:t>
            </a: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6913563" y="6169025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6618288" y="6169025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0966" name="Rectangle 6"/>
          <p:cNvSpPr>
            <a:spLocks noChangeArrowheads="1"/>
          </p:cNvSpPr>
          <p:nvPr/>
        </p:nvSpPr>
        <p:spPr bwMode="auto">
          <a:xfrm>
            <a:off x="6321425" y="6169025"/>
            <a:ext cx="296863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0967" name="Rectangle 7"/>
          <p:cNvSpPr>
            <a:spLocks noChangeArrowheads="1"/>
          </p:cNvSpPr>
          <p:nvPr/>
        </p:nvSpPr>
        <p:spPr bwMode="auto">
          <a:xfrm>
            <a:off x="6026150" y="6169025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0968" name="Rectangle 8"/>
          <p:cNvSpPr>
            <a:spLocks noChangeArrowheads="1"/>
          </p:cNvSpPr>
          <p:nvPr/>
        </p:nvSpPr>
        <p:spPr bwMode="auto">
          <a:xfrm>
            <a:off x="5730875" y="6169025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0969" name="Rectangle 9"/>
          <p:cNvSpPr>
            <a:spLocks noChangeArrowheads="1"/>
          </p:cNvSpPr>
          <p:nvPr/>
        </p:nvSpPr>
        <p:spPr bwMode="auto">
          <a:xfrm>
            <a:off x="5435600" y="6169025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0970" name="Rectangle 10"/>
          <p:cNvSpPr>
            <a:spLocks noChangeArrowheads="1"/>
          </p:cNvSpPr>
          <p:nvPr/>
        </p:nvSpPr>
        <p:spPr bwMode="auto">
          <a:xfrm>
            <a:off x="5140325" y="6169025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0971" name="Rectangle 11"/>
          <p:cNvSpPr>
            <a:spLocks noChangeArrowheads="1"/>
          </p:cNvSpPr>
          <p:nvPr/>
        </p:nvSpPr>
        <p:spPr bwMode="auto">
          <a:xfrm>
            <a:off x="4843463" y="6169025"/>
            <a:ext cx="296862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0972" name="Rectangle 12"/>
          <p:cNvSpPr>
            <a:spLocks noChangeArrowheads="1"/>
          </p:cNvSpPr>
          <p:nvPr/>
        </p:nvSpPr>
        <p:spPr bwMode="auto">
          <a:xfrm>
            <a:off x="4548188" y="6169025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0973" name="Rectangle 13"/>
          <p:cNvSpPr>
            <a:spLocks noChangeArrowheads="1"/>
          </p:cNvSpPr>
          <p:nvPr/>
        </p:nvSpPr>
        <p:spPr bwMode="auto">
          <a:xfrm>
            <a:off x="4252913" y="6169025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0974" name="Rectangle 14"/>
          <p:cNvSpPr>
            <a:spLocks noChangeArrowheads="1"/>
          </p:cNvSpPr>
          <p:nvPr/>
        </p:nvSpPr>
        <p:spPr bwMode="auto">
          <a:xfrm>
            <a:off x="3957638" y="6169025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3662363" y="6169025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0976" name="Rectangle 16"/>
          <p:cNvSpPr>
            <a:spLocks noChangeArrowheads="1"/>
          </p:cNvSpPr>
          <p:nvPr/>
        </p:nvSpPr>
        <p:spPr bwMode="auto">
          <a:xfrm>
            <a:off x="3365500" y="6169025"/>
            <a:ext cx="296863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3070225" y="6169025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0978" name="Rectangle 18"/>
          <p:cNvSpPr>
            <a:spLocks noChangeArrowheads="1"/>
          </p:cNvSpPr>
          <p:nvPr/>
        </p:nvSpPr>
        <p:spPr bwMode="auto">
          <a:xfrm>
            <a:off x="2774950" y="6169025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…</a:t>
            </a:r>
          </a:p>
        </p:txBody>
      </p:sp>
      <p:sp>
        <p:nvSpPr>
          <p:cNvPr id="40979" name="Rectangle 19"/>
          <p:cNvSpPr>
            <a:spLocks noChangeArrowheads="1"/>
          </p:cNvSpPr>
          <p:nvPr/>
        </p:nvSpPr>
        <p:spPr bwMode="auto">
          <a:xfrm>
            <a:off x="2479675" y="6169025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0980" name="Rectangle 20"/>
          <p:cNvSpPr>
            <a:spLocks noChangeArrowheads="1"/>
          </p:cNvSpPr>
          <p:nvPr/>
        </p:nvSpPr>
        <p:spPr bwMode="auto">
          <a:xfrm>
            <a:off x="6913563" y="5926138"/>
            <a:ext cx="2952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0981" name="Rectangle 21"/>
          <p:cNvSpPr>
            <a:spLocks noChangeArrowheads="1"/>
          </p:cNvSpPr>
          <p:nvPr/>
        </p:nvSpPr>
        <p:spPr bwMode="auto">
          <a:xfrm>
            <a:off x="6618288" y="5926138"/>
            <a:ext cx="2952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0982" name="Rectangle 22"/>
          <p:cNvSpPr>
            <a:spLocks noChangeArrowheads="1"/>
          </p:cNvSpPr>
          <p:nvPr/>
        </p:nvSpPr>
        <p:spPr bwMode="auto">
          <a:xfrm>
            <a:off x="6321425" y="5926138"/>
            <a:ext cx="29686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0983" name="Rectangle 23"/>
          <p:cNvSpPr>
            <a:spLocks noChangeArrowheads="1"/>
          </p:cNvSpPr>
          <p:nvPr/>
        </p:nvSpPr>
        <p:spPr bwMode="auto">
          <a:xfrm>
            <a:off x="6026150" y="5926138"/>
            <a:ext cx="2952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0984" name="Rectangle 24"/>
          <p:cNvSpPr>
            <a:spLocks noChangeArrowheads="1"/>
          </p:cNvSpPr>
          <p:nvPr/>
        </p:nvSpPr>
        <p:spPr bwMode="auto">
          <a:xfrm>
            <a:off x="5730875" y="5926138"/>
            <a:ext cx="2952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0985" name="Rectangle 25"/>
          <p:cNvSpPr>
            <a:spLocks noChangeArrowheads="1"/>
          </p:cNvSpPr>
          <p:nvPr/>
        </p:nvSpPr>
        <p:spPr bwMode="auto">
          <a:xfrm>
            <a:off x="5435600" y="5926138"/>
            <a:ext cx="2952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0986" name="Rectangle 26"/>
          <p:cNvSpPr>
            <a:spLocks noChangeArrowheads="1"/>
          </p:cNvSpPr>
          <p:nvPr/>
        </p:nvSpPr>
        <p:spPr bwMode="auto">
          <a:xfrm>
            <a:off x="5140325" y="5926138"/>
            <a:ext cx="2952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0987" name="Rectangle 27"/>
          <p:cNvSpPr>
            <a:spLocks noChangeArrowheads="1"/>
          </p:cNvSpPr>
          <p:nvPr/>
        </p:nvSpPr>
        <p:spPr bwMode="auto">
          <a:xfrm>
            <a:off x="4843463" y="5926138"/>
            <a:ext cx="296862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0988" name="Rectangle 28"/>
          <p:cNvSpPr>
            <a:spLocks noChangeArrowheads="1"/>
          </p:cNvSpPr>
          <p:nvPr/>
        </p:nvSpPr>
        <p:spPr bwMode="auto">
          <a:xfrm>
            <a:off x="4548188" y="5926138"/>
            <a:ext cx="2952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0989" name="Rectangle 29"/>
          <p:cNvSpPr>
            <a:spLocks noChangeArrowheads="1"/>
          </p:cNvSpPr>
          <p:nvPr/>
        </p:nvSpPr>
        <p:spPr bwMode="auto">
          <a:xfrm>
            <a:off x="4252913" y="5926138"/>
            <a:ext cx="2952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0990" name="Rectangle 30"/>
          <p:cNvSpPr>
            <a:spLocks noChangeArrowheads="1"/>
          </p:cNvSpPr>
          <p:nvPr/>
        </p:nvSpPr>
        <p:spPr bwMode="auto">
          <a:xfrm>
            <a:off x="3957638" y="5926138"/>
            <a:ext cx="2952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0991" name="Rectangle 31"/>
          <p:cNvSpPr>
            <a:spLocks noChangeArrowheads="1"/>
          </p:cNvSpPr>
          <p:nvPr/>
        </p:nvSpPr>
        <p:spPr bwMode="auto">
          <a:xfrm>
            <a:off x="3662363" y="5926138"/>
            <a:ext cx="2952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0992" name="Rectangle 32"/>
          <p:cNvSpPr>
            <a:spLocks noChangeArrowheads="1"/>
          </p:cNvSpPr>
          <p:nvPr/>
        </p:nvSpPr>
        <p:spPr bwMode="auto">
          <a:xfrm>
            <a:off x="3365500" y="5926138"/>
            <a:ext cx="29686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5</a:t>
            </a:r>
          </a:p>
        </p:txBody>
      </p:sp>
      <p:sp>
        <p:nvSpPr>
          <p:cNvPr id="40993" name="Rectangle 33"/>
          <p:cNvSpPr>
            <a:spLocks noChangeArrowheads="1"/>
          </p:cNvSpPr>
          <p:nvPr/>
        </p:nvSpPr>
        <p:spPr bwMode="auto">
          <a:xfrm>
            <a:off x="3070225" y="5926138"/>
            <a:ext cx="2952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1</a:t>
            </a:r>
          </a:p>
        </p:txBody>
      </p:sp>
      <p:sp>
        <p:nvSpPr>
          <p:cNvPr id="40994" name="Rectangle 34"/>
          <p:cNvSpPr>
            <a:spLocks noChangeArrowheads="1"/>
          </p:cNvSpPr>
          <p:nvPr/>
        </p:nvSpPr>
        <p:spPr bwMode="auto">
          <a:xfrm>
            <a:off x="2774950" y="5926138"/>
            <a:ext cx="2952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1</a:t>
            </a:r>
          </a:p>
        </p:txBody>
      </p:sp>
      <p:sp>
        <p:nvSpPr>
          <p:cNvPr id="40995" name="Rectangle 35"/>
          <p:cNvSpPr>
            <a:spLocks noChangeArrowheads="1"/>
          </p:cNvSpPr>
          <p:nvPr/>
        </p:nvSpPr>
        <p:spPr bwMode="auto">
          <a:xfrm>
            <a:off x="2479675" y="5926138"/>
            <a:ext cx="2952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5</a:t>
            </a:r>
          </a:p>
        </p:txBody>
      </p:sp>
      <p:sp>
        <p:nvSpPr>
          <p:cNvPr id="40996" name="Rectangle 36"/>
          <p:cNvSpPr>
            <a:spLocks noChangeArrowheads="1"/>
          </p:cNvSpPr>
          <p:nvPr/>
        </p:nvSpPr>
        <p:spPr bwMode="auto">
          <a:xfrm>
            <a:off x="6913563" y="5683250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0997" name="Rectangle 37"/>
          <p:cNvSpPr>
            <a:spLocks noChangeArrowheads="1"/>
          </p:cNvSpPr>
          <p:nvPr/>
        </p:nvSpPr>
        <p:spPr bwMode="auto">
          <a:xfrm>
            <a:off x="6618288" y="5683250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0998" name="Rectangle 38"/>
          <p:cNvSpPr>
            <a:spLocks noChangeArrowheads="1"/>
          </p:cNvSpPr>
          <p:nvPr/>
        </p:nvSpPr>
        <p:spPr bwMode="auto">
          <a:xfrm>
            <a:off x="6321425" y="5683250"/>
            <a:ext cx="296863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1</a:t>
            </a:r>
          </a:p>
        </p:txBody>
      </p:sp>
      <p:sp>
        <p:nvSpPr>
          <p:cNvPr id="40999" name="Rectangle 39"/>
          <p:cNvSpPr>
            <a:spLocks noChangeArrowheads="1"/>
          </p:cNvSpPr>
          <p:nvPr/>
        </p:nvSpPr>
        <p:spPr bwMode="auto">
          <a:xfrm>
            <a:off x="6026150" y="5683250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1</a:t>
            </a:r>
          </a:p>
        </p:txBody>
      </p:sp>
      <p:sp>
        <p:nvSpPr>
          <p:cNvPr id="41000" name="Rectangle 40"/>
          <p:cNvSpPr>
            <a:spLocks noChangeArrowheads="1"/>
          </p:cNvSpPr>
          <p:nvPr/>
        </p:nvSpPr>
        <p:spPr bwMode="auto">
          <a:xfrm>
            <a:off x="5730875" y="5683250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1</a:t>
            </a:r>
          </a:p>
        </p:txBody>
      </p:sp>
      <p:sp>
        <p:nvSpPr>
          <p:cNvPr id="41001" name="Rectangle 41"/>
          <p:cNvSpPr>
            <a:spLocks noChangeArrowheads="1"/>
          </p:cNvSpPr>
          <p:nvPr/>
        </p:nvSpPr>
        <p:spPr bwMode="auto">
          <a:xfrm>
            <a:off x="5435600" y="5683250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1</a:t>
            </a:r>
          </a:p>
        </p:txBody>
      </p:sp>
      <p:sp>
        <p:nvSpPr>
          <p:cNvPr id="41002" name="Rectangle 42"/>
          <p:cNvSpPr>
            <a:spLocks noChangeArrowheads="1"/>
          </p:cNvSpPr>
          <p:nvPr/>
        </p:nvSpPr>
        <p:spPr bwMode="auto">
          <a:xfrm>
            <a:off x="5140325" y="5683250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1</a:t>
            </a:r>
          </a:p>
        </p:txBody>
      </p:sp>
      <p:sp>
        <p:nvSpPr>
          <p:cNvPr id="41003" name="Rectangle 43"/>
          <p:cNvSpPr>
            <a:spLocks noChangeArrowheads="1"/>
          </p:cNvSpPr>
          <p:nvPr/>
        </p:nvSpPr>
        <p:spPr bwMode="auto">
          <a:xfrm>
            <a:off x="4843463" y="5683250"/>
            <a:ext cx="296862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1</a:t>
            </a:r>
          </a:p>
        </p:txBody>
      </p:sp>
      <p:sp>
        <p:nvSpPr>
          <p:cNvPr id="41004" name="Rectangle 44"/>
          <p:cNvSpPr>
            <a:spLocks noChangeArrowheads="1"/>
          </p:cNvSpPr>
          <p:nvPr/>
        </p:nvSpPr>
        <p:spPr bwMode="auto">
          <a:xfrm>
            <a:off x="4548188" y="5683250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5</a:t>
            </a:r>
          </a:p>
        </p:txBody>
      </p:sp>
      <p:sp>
        <p:nvSpPr>
          <p:cNvPr id="41005" name="Rectangle 45"/>
          <p:cNvSpPr>
            <a:spLocks noChangeArrowheads="1"/>
          </p:cNvSpPr>
          <p:nvPr/>
        </p:nvSpPr>
        <p:spPr bwMode="auto">
          <a:xfrm>
            <a:off x="4252913" y="5683250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1</a:t>
            </a:r>
          </a:p>
        </p:txBody>
      </p:sp>
      <p:sp>
        <p:nvSpPr>
          <p:cNvPr id="41006" name="Rectangle 46"/>
          <p:cNvSpPr>
            <a:spLocks noChangeArrowheads="1"/>
          </p:cNvSpPr>
          <p:nvPr/>
        </p:nvSpPr>
        <p:spPr bwMode="auto">
          <a:xfrm>
            <a:off x="3957638" y="5683250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5</a:t>
            </a:r>
          </a:p>
        </p:txBody>
      </p:sp>
      <p:sp>
        <p:nvSpPr>
          <p:cNvPr id="41007" name="Rectangle 47"/>
          <p:cNvSpPr>
            <a:spLocks noChangeArrowheads="1"/>
          </p:cNvSpPr>
          <p:nvPr/>
        </p:nvSpPr>
        <p:spPr bwMode="auto">
          <a:xfrm>
            <a:off x="3662363" y="5683250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1</a:t>
            </a:r>
          </a:p>
        </p:txBody>
      </p:sp>
      <p:sp>
        <p:nvSpPr>
          <p:cNvPr id="41008" name="Rectangle 48"/>
          <p:cNvSpPr>
            <a:spLocks noChangeArrowheads="1"/>
          </p:cNvSpPr>
          <p:nvPr/>
        </p:nvSpPr>
        <p:spPr bwMode="auto">
          <a:xfrm>
            <a:off x="3365500" y="5683250"/>
            <a:ext cx="296863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1</a:t>
            </a:r>
          </a:p>
        </p:txBody>
      </p:sp>
      <p:sp>
        <p:nvSpPr>
          <p:cNvPr id="41009" name="Rectangle 49"/>
          <p:cNvSpPr>
            <a:spLocks noChangeArrowheads="1"/>
          </p:cNvSpPr>
          <p:nvPr/>
        </p:nvSpPr>
        <p:spPr bwMode="auto">
          <a:xfrm>
            <a:off x="3070225" y="5683250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1</a:t>
            </a:r>
          </a:p>
        </p:txBody>
      </p:sp>
      <p:sp>
        <p:nvSpPr>
          <p:cNvPr id="41010" name="Rectangle 50"/>
          <p:cNvSpPr>
            <a:spLocks noChangeArrowheads="1"/>
          </p:cNvSpPr>
          <p:nvPr/>
        </p:nvSpPr>
        <p:spPr bwMode="auto">
          <a:xfrm>
            <a:off x="2774950" y="5683250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5</a:t>
            </a:r>
          </a:p>
        </p:txBody>
      </p:sp>
      <p:sp>
        <p:nvSpPr>
          <p:cNvPr id="41011" name="Rectangle 51"/>
          <p:cNvSpPr>
            <a:spLocks noChangeArrowheads="1"/>
          </p:cNvSpPr>
          <p:nvPr/>
        </p:nvSpPr>
        <p:spPr bwMode="auto">
          <a:xfrm>
            <a:off x="2479675" y="5683250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1</a:t>
            </a:r>
          </a:p>
        </p:txBody>
      </p:sp>
      <p:sp>
        <p:nvSpPr>
          <p:cNvPr id="41012" name="Rectangle 52"/>
          <p:cNvSpPr>
            <a:spLocks noChangeArrowheads="1"/>
          </p:cNvSpPr>
          <p:nvPr/>
        </p:nvSpPr>
        <p:spPr bwMode="auto">
          <a:xfrm>
            <a:off x="6913563" y="5438775"/>
            <a:ext cx="2952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1013" name="Rectangle 53"/>
          <p:cNvSpPr>
            <a:spLocks noChangeArrowheads="1"/>
          </p:cNvSpPr>
          <p:nvPr/>
        </p:nvSpPr>
        <p:spPr bwMode="auto">
          <a:xfrm>
            <a:off x="6618288" y="5438775"/>
            <a:ext cx="2952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1014" name="Rectangle 54"/>
          <p:cNvSpPr>
            <a:spLocks noChangeArrowheads="1"/>
          </p:cNvSpPr>
          <p:nvPr/>
        </p:nvSpPr>
        <p:spPr bwMode="auto">
          <a:xfrm>
            <a:off x="6321425" y="5438775"/>
            <a:ext cx="2968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1015" name="Rectangle 55"/>
          <p:cNvSpPr>
            <a:spLocks noChangeArrowheads="1"/>
          </p:cNvSpPr>
          <p:nvPr/>
        </p:nvSpPr>
        <p:spPr bwMode="auto">
          <a:xfrm>
            <a:off x="6026150" y="5438775"/>
            <a:ext cx="2952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1016" name="Rectangle 56"/>
          <p:cNvSpPr>
            <a:spLocks noChangeArrowheads="1"/>
          </p:cNvSpPr>
          <p:nvPr/>
        </p:nvSpPr>
        <p:spPr bwMode="auto">
          <a:xfrm>
            <a:off x="5730875" y="5438775"/>
            <a:ext cx="2952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1017" name="Rectangle 57"/>
          <p:cNvSpPr>
            <a:spLocks noChangeArrowheads="1"/>
          </p:cNvSpPr>
          <p:nvPr/>
        </p:nvSpPr>
        <p:spPr bwMode="auto">
          <a:xfrm>
            <a:off x="5435600" y="5438775"/>
            <a:ext cx="2952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1018" name="Rectangle 58"/>
          <p:cNvSpPr>
            <a:spLocks noChangeArrowheads="1"/>
          </p:cNvSpPr>
          <p:nvPr/>
        </p:nvSpPr>
        <p:spPr bwMode="auto">
          <a:xfrm>
            <a:off x="5140325" y="5438775"/>
            <a:ext cx="2952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1019" name="Rectangle 59"/>
          <p:cNvSpPr>
            <a:spLocks noChangeArrowheads="1"/>
          </p:cNvSpPr>
          <p:nvPr/>
        </p:nvSpPr>
        <p:spPr bwMode="auto">
          <a:xfrm>
            <a:off x="4843463" y="5438775"/>
            <a:ext cx="2968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1020" name="Rectangle 60"/>
          <p:cNvSpPr>
            <a:spLocks noChangeArrowheads="1"/>
          </p:cNvSpPr>
          <p:nvPr/>
        </p:nvSpPr>
        <p:spPr bwMode="auto">
          <a:xfrm>
            <a:off x="4548188" y="5438775"/>
            <a:ext cx="2952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7</a:t>
            </a:r>
          </a:p>
        </p:txBody>
      </p:sp>
      <p:sp>
        <p:nvSpPr>
          <p:cNvPr id="41021" name="Rectangle 61"/>
          <p:cNvSpPr>
            <a:spLocks noChangeArrowheads="1"/>
          </p:cNvSpPr>
          <p:nvPr/>
        </p:nvSpPr>
        <p:spPr bwMode="auto">
          <a:xfrm>
            <a:off x="4252913" y="5438775"/>
            <a:ext cx="2952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7</a:t>
            </a:r>
          </a:p>
        </p:txBody>
      </p:sp>
      <p:sp>
        <p:nvSpPr>
          <p:cNvPr id="41022" name="Rectangle 62"/>
          <p:cNvSpPr>
            <a:spLocks noChangeArrowheads="1"/>
          </p:cNvSpPr>
          <p:nvPr/>
        </p:nvSpPr>
        <p:spPr bwMode="auto">
          <a:xfrm>
            <a:off x="3957638" y="5438775"/>
            <a:ext cx="2952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7</a:t>
            </a:r>
          </a:p>
        </p:txBody>
      </p:sp>
      <p:sp>
        <p:nvSpPr>
          <p:cNvPr id="41023" name="Rectangle 63"/>
          <p:cNvSpPr>
            <a:spLocks noChangeArrowheads="1"/>
          </p:cNvSpPr>
          <p:nvPr/>
        </p:nvSpPr>
        <p:spPr bwMode="auto">
          <a:xfrm>
            <a:off x="3662363" y="5438775"/>
            <a:ext cx="2952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7</a:t>
            </a:r>
          </a:p>
        </p:txBody>
      </p:sp>
      <p:sp>
        <p:nvSpPr>
          <p:cNvPr id="41024" name="Rectangle 64"/>
          <p:cNvSpPr>
            <a:spLocks noChangeArrowheads="1"/>
          </p:cNvSpPr>
          <p:nvPr/>
        </p:nvSpPr>
        <p:spPr bwMode="auto">
          <a:xfrm>
            <a:off x="3365500" y="5438775"/>
            <a:ext cx="2968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7</a:t>
            </a:r>
          </a:p>
        </p:txBody>
      </p:sp>
      <p:sp>
        <p:nvSpPr>
          <p:cNvPr id="41025" name="Rectangle 65"/>
          <p:cNvSpPr>
            <a:spLocks noChangeArrowheads="1"/>
          </p:cNvSpPr>
          <p:nvPr/>
        </p:nvSpPr>
        <p:spPr bwMode="auto">
          <a:xfrm>
            <a:off x="3070225" y="5438775"/>
            <a:ext cx="2952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7</a:t>
            </a:r>
          </a:p>
        </p:txBody>
      </p:sp>
      <p:sp>
        <p:nvSpPr>
          <p:cNvPr id="41026" name="Rectangle 66"/>
          <p:cNvSpPr>
            <a:spLocks noChangeArrowheads="1"/>
          </p:cNvSpPr>
          <p:nvPr/>
        </p:nvSpPr>
        <p:spPr bwMode="auto">
          <a:xfrm>
            <a:off x="2774950" y="5438775"/>
            <a:ext cx="2952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7</a:t>
            </a:r>
          </a:p>
        </p:txBody>
      </p:sp>
      <p:sp>
        <p:nvSpPr>
          <p:cNvPr id="41027" name="Rectangle 67"/>
          <p:cNvSpPr>
            <a:spLocks noChangeArrowheads="1"/>
          </p:cNvSpPr>
          <p:nvPr/>
        </p:nvSpPr>
        <p:spPr bwMode="auto">
          <a:xfrm>
            <a:off x="2479675" y="5438775"/>
            <a:ext cx="2952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7</a:t>
            </a:r>
          </a:p>
        </p:txBody>
      </p:sp>
      <p:sp>
        <p:nvSpPr>
          <p:cNvPr id="41028" name="Rectangle 68"/>
          <p:cNvSpPr>
            <a:spLocks noChangeArrowheads="1"/>
          </p:cNvSpPr>
          <p:nvPr/>
        </p:nvSpPr>
        <p:spPr bwMode="auto">
          <a:xfrm>
            <a:off x="6913563" y="5195888"/>
            <a:ext cx="2952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1029" name="Rectangle 69"/>
          <p:cNvSpPr>
            <a:spLocks noChangeArrowheads="1"/>
          </p:cNvSpPr>
          <p:nvPr/>
        </p:nvSpPr>
        <p:spPr bwMode="auto">
          <a:xfrm>
            <a:off x="6618288" y="5195888"/>
            <a:ext cx="2952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1030" name="Rectangle 70"/>
          <p:cNvSpPr>
            <a:spLocks noChangeArrowheads="1"/>
          </p:cNvSpPr>
          <p:nvPr/>
        </p:nvSpPr>
        <p:spPr bwMode="auto">
          <a:xfrm>
            <a:off x="6321425" y="5195888"/>
            <a:ext cx="29686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1031" name="Rectangle 71"/>
          <p:cNvSpPr>
            <a:spLocks noChangeArrowheads="1"/>
          </p:cNvSpPr>
          <p:nvPr/>
        </p:nvSpPr>
        <p:spPr bwMode="auto">
          <a:xfrm>
            <a:off x="6026150" y="5195888"/>
            <a:ext cx="2952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1032" name="Rectangle 72"/>
          <p:cNvSpPr>
            <a:spLocks noChangeArrowheads="1"/>
          </p:cNvSpPr>
          <p:nvPr/>
        </p:nvSpPr>
        <p:spPr bwMode="auto">
          <a:xfrm>
            <a:off x="5730875" y="5195888"/>
            <a:ext cx="2952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1033" name="Rectangle 73"/>
          <p:cNvSpPr>
            <a:spLocks noChangeArrowheads="1"/>
          </p:cNvSpPr>
          <p:nvPr/>
        </p:nvSpPr>
        <p:spPr bwMode="auto">
          <a:xfrm>
            <a:off x="5435600" y="5195888"/>
            <a:ext cx="2952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1034" name="Rectangle 74"/>
          <p:cNvSpPr>
            <a:spLocks noChangeArrowheads="1"/>
          </p:cNvSpPr>
          <p:nvPr/>
        </p:nvSpPr>
        <p:spPr bwMode="auto">
          <a:xfrm>
            <a:off x="5140325" y="5195888"/>
            <a:ext cx="2952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1035" name="Rectangle 75"/>
          <p:cNvSpPr>
            <a:spLocks noChangeArrowheads="1"/>
          </p:cNvSpPr>
          <p:nvPr/>
        </p:nvSpPr>
        <p:spPr bwMode="auto">
          <a:xfrm>
            <a:off x="4843463" y="5195888"/>
            <a:ext cx="296862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1036" name="Rectangle 76"/>
          <p:cNvSpPr>
            <a:spLocks noChangeArrowheads="1"/>
          </p:cNvSpPr>
          <p:nvPr/>
        </p:nvSpPr>
        <p:spPr bwMode="auto">
          <a:xfrm>
            <a:off x="4548188" y="5195888"/>
            <a:ext cx="2952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1037" name="Rectangle 77"/>
          <p:cNvSpPr>
            <a:spLocks noChangeArrowheads="1"/>
          </p:cNvSpPr>
          <p:nvPr/>
        </p:nvSpPr>
        <p:spPr bwMode="auto">
          <a:xfrm>
            <a:off x="4252913" y="5195888"/>
            <a:ext cx="2952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41038" name="Rectangle 78"/>
          <p:cNvSpPr>
            <a:spLocks noChangeArrowheads="1"/>
          </p:cNvSpPr>
          <p:nvPr/>
        </p:nvSpPr>
        <p:spPr bwMode="auto">
          <a:xfrm>
            <a:off x="3957638" y="5195888"/>
            <a:ext cx="2952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1</a:t>
            </a:r>
          </a:p>
        </p:txBody>
      </p:sp>
      <p:sp>
        <p:nvSpPr>
          <p:cNvPr id="41039" name="Rectangle 79"/>
          <p:cNvSpPr>
            <a:spLocks noChangeArrowheads="1"/>
          </p:cNvSpPr>
          <p:nvPr/>
        </p:nvSpPr>
        <p:spPr bwMode="auto">
          <a:xfrm>
            <a:off x="3662363" y="5195888"/>
            <a:ext cx="2952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1</a:t>
            </a:r>
          </a:p>
        </p:txBody>
      </p:sp>
      <p:sp>
        <p:nvSpPr>
          <p:cNvPr id="41040" name="Rectangle 80"/>
          <p:cNvSpPr>
            <a:spLocks noChangeArrowheads="1"/>
          </p:cNvSpPr>
          <p:nvPr/>
        </p:nvSpPr>
        <p:spPr bwMode="auto">
          <a:xfrm>
            <a:off x="3365500" y="5195888"/>
            <a:ext cx="29686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1</a:t>
            </a:r>
          </a:p>
        </p:txBody>
      </p:sp>
      <p:sp>
        <p:nvSpPr>
          <p:cNvPr id="41041" name="Rectangle 81"/>
          <p:cNvSpPr>
            <a:spLocks noChangeArrowheads="1"/>
          </p:cNvSpPr>
          <p:nvPr/>
        </p:nvSpPr>
        <p:spPr bwMode="auto">
          <a:xfrm>
            <a:off x="3070225" y="5195888"/>
            <a:ext cx="2952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3</a:t>
            </a:r>
          </a:p>
        </p:txBody>
      </p:sp>
      <p:sp>
        <p:nvSpPr>
          <p:cNvPr id="41042" name="Rectangle 82"/>
          <p:cNvSpPr>
            <a:spLocks noChangeArrowheads="1"/>
          </p:cNvSpPr>
          <p:nvPr/>
        </p:nvSpPr>
        <p:spPr bwMode="auto">
          <a:xfrm>
            <a:off x="2774950" y="5195888"/>
            <a:ext cx="2952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3</a:t>
            </a:r>
          </a:p>
        </p:txBody>
      </p:sp>
      <p:sp>
        <p:nvSpPr>
          <p:cNvPr id="41043" name="Rectangle 83"/>
          <p:cNvSpPr>
            <a:spLocks noChangeArrowheads="1"/>
          </p:cNvSpPr>
          <p:nvPr/>
        </p:nvSpPr>
        <p:spPr bwMode="auto">
          <a:xfrm>
            <a:off x="2479675" y="5195888"/>
            <a:ext cx="2952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3</a:t>
            </a:r>
          </a:p>
        </p:txBody>
      </p:sp>
      <p:sp>
        <p:nvSpPr>
          <p:cNvPr id="41044" name="Rectangle 84"/>
          <p:cNvSpPr>
            <a:spLocks noChangeArrowheads="1"/>
          </p:cNvSpPr>
          <p:nvPr/>
        </p:nvSpPr>
        <p:spPr bwMode="auto">
          <a:xfrm>
            <a:off x="6913563" y="4953000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3</a:t>
            </a:r>
          </a:p>
        </p:txBody>
      </p:sp>
      <p:sp>
        <p:nvSpPr>
          <p:cNvPr id="41045" name="Rectangle 85"/>
          <p:cNvSpPr>
            <a:spLocks noChangeArrowheads="1"/>
          </p:cNvSpPr>
          <p:nvPr/>
        </p:nvSpPr>
        <p:spPr bwMode="auto">
          <a:xfrm>
            <a:off x="6618288" y="4953000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3</a:t>
            </a:r>
          </a:p>
        </p:txBody>
      </p:sp>
      <p:sp>
        <p:nvSpPr>
          <p:cNvPr id="41046" name="Rectangle 86"/>
          <p:cNvSpPr>
            <a:spLocks noChangeArrowheads="1"/>
          </p:cNvSpPr>
          <p:nvPr/>
        </p:nvSpPr>
        <p:spPr bwMode="auto">
          <a:xfrm>
            <a:off x="6321425" y="4953000"/>
            <a:ext cx="296863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3</a:t>
            </a:r>
          </a:p>
        </p:txBody>
      </p:sp>
      <p:sp>
        <p:nvSpPr>
          <p:cNvPr id="41047" name="Rectangle 87"/>
          <p:cNvSpPr>
            <a:spLocks noChangeArrowheads="1"/>
          </p:cNvSpPr>
          <p:nvPr/>
        </p:nvSpPr>
        <p:spPr bwMode="auto">
          <a:xfrm>
            <a:off x="6026150" y="4953000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3</a:t>
            </a:r>
          </a:p>
        </p:txBody>
      </p:sp>
      <p:sp>
        <p:nvSpPr>
          <p:cNvPr id="41048" name="Rectangle 88"/>
          <p:cNvSpPr>
            <a:spLocks noChangeArrowheads="1"/>
          </p:cNvSpPr>
          <p:nvPr/>
        </p:nvSpPr>
        <p:spPr bwMode="auto">
          <a:xfrm>
            <a:off x="5730875" y="4953000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1</a:t>
            </a:r>
          </a:p>
        </p:txBody>
      </p:sp>
      <p:sp>
        <p:nvSpPr>
          <p:cNvPr id="41049" name="Rectangle 89"/>
          <p:cNvSpPr>
            <a:spLocks noChangeArrowheads="1"/>
          </p:cNvSpPr>
          <p:nvPr/>
        </p:nvSpPr>
        <p:spPr bwMode="auto">
          <a:xfrm>
            <a:off x="5435600" y="4953000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3</a:t>
            </a:r>
          </a:p>
        </p:txBody>
      </p:sp>
      <p:sp>
        <p:nvSpPr>
          <p:cNvPr id="41050" name="Rectangle 90"/>
          <p:cNvSpPr>
            <a:spLocks noChangeArrowheads="1"/>
          </p:cNvSpPr>
          <p:nvPr/>
        </p:nvSpPr>
        <p:spPr bwMode="auto">
          <a:xfrm>
            <a:off x="5140325" y="4953000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1</a:t>
            </a:r>
          </a:p>
        </p:txBody>
      </p:sp>
      <p:sp>
        <p:nvSpPr>
          <p:cNvPr id="41051" name="Rectangle 91"/>
          <p:cNvSpPr>
            <a:spLocks noChangeArrowheads="1"/>
          </p:cNvSpPr>
          <p:nvPr/>
        </p:nvSpPr>
        <p:spPr bwMode="auto">
          <a:xfrm>
            <a:off x="4843463" y="4953000"/>
            <a:ext cx="296862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1</a:t>
            </a:r>
          </a:p>
        </p:txBody>
      </p:sp>
      <p:sp>
        <p:nvSpPr>
          <p:cNvPr id="41052" name="Rectangle 92"/>
          <p:cNvSpPr>
            <a:spLocks noChangeArrowheads="1"/>
          </p:cNvSpPr>
          <p:nvPr/>
        </p:nvSpPr>
        <p:spPr bwMode="auto">
          <a:xfrm>
            <a:off x="4548188" y="4953000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1</a:t>
            </a:r>
          </a:p>
        </p:txBody>
      </p:sp>
      <p:sp>
        <p:nvSpPr>
          <p:cNvPr id="41053" name="Rectangle 93"/>
          <p:cNvSpPr>
            <a:spLocks noChangeArrowheads="1"/>
          </p:cNvSpPr>
          <p:nvPr/>
        </p:nvSpPr>
        <p:spPr bwMode="auto">
          <a:xfrm>
            <a:off x="4252913" y="4953000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3</a:t>
            </a:r>
          </a:p>
        </p:txBody>
      </p:sp>
      <p:sp>
        <p:nvSpPr>
          <p:cNvPr id="41054" name="Rectangle 94"/>
          <p:cNvSpPr>
            <a:spLocks noChangeArrowheads="1"/>
          </p:cNvSpPr>
          <p:nvPr/>
        </p:nvSpPr>
        <p:spPr bwMode="auto">
          <a:xfrm>
            <a:off x="3957638" y="4953000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3</a:t>
            </a:r>
          </a:p>
        </p:txBody>
      </p:sp>
      <p:sp>
        <p:nvSpPr>
          <p:cNvPr id="41055" name="Rectangle 95"/>
          <p:cNvSpPr>
            <a:spLocks noChangeArrowheads="1"/>
          </p:cNvSpPr>
          <p:nvPr/>
        </p:nvSpPr>
        <p:spPr bwMode="auto">
          <a:xfrm>
            <a:off x="3662363" y="4953000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3</a:t>
            </a:r>
          </a:p>
        </p:txBody>
      </p:sp>
      <p:sp>
        <p:nvSpPr>
          <p:cNvPr id="41056" name="Rectangle 96"/>
          <p:cNvSpPr>
            <a:spLocks noChangeArrowheads="1"/>
          </p:cNvSpPr>
          <p:nvPr/>
        </p:nvSpPr>
        <p:spPr bwMode="auto">
          <a:xfrm>
            <a:off x="3365500" y="4953000"/>
            <a:ext cx="296863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2</a:t>
            </a:r>
          </a:p>
        </p:txBody>
      </p:sp>
      <p:sp>
        <p:nvSpPr>
          <p:cNvPr id="41057" name="Rectangle 97"/>
          <p:cNvSpPr>
            <a:spLocks noChangeArrowheads="1"/>
          </p:cNvSpPr>
          <p:nvPr/>
        </p:nvSpPr>
        <p:spPr bwMode="auto">
          <a:xfrm>
            <a:off x="3070225" y="4953000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2</a:t>
            </a:r>
          </a:p>
        </p:txBody>
      </p:sp>
      <p:sp>
        <p:nvSpPr>
          <p:cNvPr id="41058" name="Rectangle 98"/>
          <p:cNvSpPr>
            <a:spLocks noChangeArrowheads="1"/>
          </p:cNvSpPr>
          <p:nvPr/>
        </p:nvSpPr>
        <p:spPr bwMode="auto">
          <a:xfrm>
            <a:off x="2774950" y="4953000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3</a:t>
            </a:r>
          </a:p>
        </p:txBody>
      </p:sp>
      <p:sp>
        <p:nvSpPr>
          <p:cNvPr id="41059" name="Rectangle 99"/>
          <p:cNvSpPr>
            <a:spLocks noChangeArrowheads="1"/>
          </p:cNvSpPr>
          <p:nvPr/>
        </p:nvSpPr>
        <p:spPr bwMode="auto">
          <a:xfrm>
            <a:off x="2479675" y="4953000"/>
            <a:ext cx="295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2</a:t>
            </a:r>
          </a:p>
        </p:txBody>
      </p:sp>
      <p:sp>
        <p:nvSpPr>
          <p:cNvPr id="41060" name="Line 100"/>
          <p:cNvSpPr>
            <a:spLocks noChangeShapeType="1"/>
          </p:cNvSpPr>
          <p:nvPr/>
        </p:nvSpPr>
        <p:spPr bwMode="auto">
          <a:xfrm>
            <a:off x="1295400" y="5195888"/>
            <a:ext cx="5913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rIns="0" anchor="ctr">
            <a:spAutoFit/>
          </a:bodyPr>
          <a:lstStyle/>
          <a:p>
            <a:endParaRPr lang="en-US"/>
          </a:p>
        </p:txBody>
      </p:sp>
      <p:sp>
        <p:nvSpPr>
          <p:cNvPr id="41061" name="Line 101"/>
          <p:cNvSpPr>
            <a:spLocks noChangeShapeType="1"/>
          </p:cNvSpPr>
          <p:nvPr/>
        </p:nvSpPr>
        <p:spPr bwMode="auto">
          <a:xfrm>
            <a:off x="1295400" y="5438775"/>
            <a:ext cx="5913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rIns="0" anchor="ctr">
            <a:spAutoFit/>
          </a:bodyPr>
          <a:lstStyle/>
          <a:p>
            <a:endParaRPr lang="en-US"/>
          </a:p>
        </p:txBody>
      </p:sp>
      <p:sp>
        <p:nvSpPr>
          <p:cNvPr id="41062" name="Line 102"/>
          <p:cNvSpPr>
            <a:spLocks noChangeShapeType="1"/>
          </p:cNvSpPr>
          <p:nvPr/>
        </p:nvSpPr>
        <p:spPr bwMode="auto">
          <a:xfrm>
            <a:off x="1295400" y="5683250"/>
            <a:ext cx="5913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rIns="0" anchor="ctr">
            <a:spAutoFit/>
          </a:bodyPr>
          <a:lstStyle/>
          <a:p>
            <a:endParaRPr lang="en-US"/>
          </a:p>
        </p:txBody>
      </p:sp>
      <p:sp>
        <p:nvSpPr>
          <p:cNvPr id="41063" name="Line 103"/>
          <p:cNvSpPr>
            <a:spLocks noChangeShapeType="1"/>
          </p:cNvSpPr>
          <p:nvPr/>
        </p:nvSpPr>
        <p:spPr bwMode="auto">
          <a:xfrm>
            <a:off x="1295400" y="5926138"/>
            <a:ext cx="5913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rIns="0" anchor="ctr">
            <a:spAutoFit/>
          </a:bodyPr>
          <a:lstStyle/>
          <a:p>
            <a:endParaRPr lang="en-US"/>
          </a:p>
        </p:txBody>
      </p:sp>
      <p:sp>
        <p:nvSpPr>
          <p:cNvPr id="41064" name="Line 104"/>
          <p:cNvSpPr>
            <a:spLocks noChangeShapeType="1"/>
          </p:cNvSpPr>
          <p:nvPr/>
        </p:nvSpPr>
        <p:spPr bwMode="auto">
          <a:xfrm>
            <a:off x="1295400" y="6169025"/>
            <a:ext cx="5913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rIns="0" anchor="ctr">
            <a:spAutoFit/>
          </a:bodyPr>
          <a:lstStyle/>
          <a:p>
            <a:endParaRPr lang="en-US"/>
          </a:p>
        </p:txBody>
      </p:sp>
      <p:sp>
        <p:nvSpPr>
          <p:cNvPr id="41065" name="Line 105"/>
          <p:cNvSpPr>
            <a:spLocks noChangeShapeType="1"/>
          </p:cNvSpPr>
          <p:nvPr/>
        </p:nvSpPr>
        <p:spPr bwMode="auto">
          <a:xfrm>
            <a:off x="2478881" y="4953000"/>
            <a:ext cx="47291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rIns="0" anchor="ctr">
            <a:spAutoFit/>
          </a:bodyPr>
          <a:lstStyle/>
          <a:p>
            <a:endParaRPr lang="en-US"/>
          </a:p>
        </p:txBody>
      </p:sp>
      <p:sp>
        <p:nvSpPr>
          <p:cNvPr id="41066" name="Line 106"/>
          <p:cNvSpPr>
            <a:spLocks noChangeShapeType="1"/>
          </p:cNvSpPr>
          <p:nvPr/>
        </p:nvSpPr>
        <p:spPr bwMode="auto">
          <a:xfrm>
            <a:off x="2479675" y="4953000"/>
            <a:ext cx="1588" cy="1458913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rIns="0" anchor="ctr">
            <a:spAutoFit/>
          </a:bodyPr>
          <a:lstStyle/>
          <a:p>
            <a:endParaRPr lang="en-US"/>
          </a:p>
        </p:txBody>
      </p:sp>
      <p:sp>
        <p:nvSpPr>
          <p:cNvPr id="41067" name="Line 107"/>
          <p:cNvSpPr>
            <a:spLocks noChangeShapeType="1"/>
          </p:cNvSpPr>
          <p:nvPr/>
        </p:nvSpPr>
        <p:spPr bwMode="auto">
          <a:xfrm>
            <a:off x="7208838" y="4953000"/>
            <a:ext cx="0" cy="1458913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rIns="0" anchor="ctr">
            <a:spAutoFit/>
          </a:bodyPr>
          <a:lstStyle/>
          <a:p>
            <a:endParaRPr lang="en-US"/>
          </a:p>
        </p:txBody>
      </p:sp>
      <p:sp>
        <p:nvSpPr>
          <p:cNvPr id="41068" name="Line 108"/>
          <p:cNvSpPr>
            <a:spLocks noChangeShapeType="1"/>
          </p:cNvSpPr>
          <p:nvPr/>
        </p:nvSpPr>
        <p:spPr bwMode="auto">
          <a:xfrm>
            <a:off x="2479675" y="6411913"/>
            <a:ext cx="47291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rIns="0" anchor="ctr">
            <a:spAutoFit/>
          </a:bodyPr>
          <a:lstStyle/>
          <a:p>
            <a:endParaRPr lang="en-US"/>
          </a:p>
        </p:txBody>
      </p:sp>
      <p:sp>
        <p:nvSpPr>
          <p:cNvPr id="41069" name="Rectangle 109"/>
          <p:cNvSpPr>
            <a:spLocks noChangeArrowheads="1"/>
          </p:cNvSpPr>
          <p:nvPr/>
        </p:nvSpPr>
        <p:spPr bwMode="auto">
          <a:xfrm>
            <a:off x="1295400" y="6169025"/>
            <a:ext cx="1184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…</a:t>
            </a:r>
          </a:p>
        </p:txBody>
      </p:sp>
      <p:sp>
        <p:nvSpPr>
          <p:cNvPr id="41070" name="Rectangle 110"/>
          <p:cNvSpPr>
            <a:spLocks noChangeArrowheads="1"/>
          </p:cNvSpPr>
          <p:nvPr/>
        </p:nvSpPr>
        <p:spPr bwMode="auto">
          <a:xfrm>
            <a:off x="1295400" y="5926138"/>
            <a:ext cx="11842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User 5</a:t>
            </a:r>
          </a:p>
        </p:txBody>
      </p:sp>
      <p:sp>
        <p:nvSpPr>
          <p:cNvPr id="41071" name="Rectangle 111"/>
          <p:cNvSpPr>
            <a:spLocks noChangeArrowheads="1"/>
          </p:cNvSpPr>
          <p:nvPr/>
        </p:nvSpPr>
        <p:spPr bwMode="auto">
          <a:xfrm>
            <a:off x="1295400" y="5683250"/>
            <a:ext cx="11842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User 4</a:t>
            </a:r>
          </a:p>
        </p:txBody>
      </p:sp>
      <p:sp>
        <p:nvSpPr>
          <p:cNvPr id="41072" name="Rectangle 112"/>
          <p:cNvSpPr>
            <a:spLocks noChangeArrowheads="1"/>
          </p:cNvSpPr>
          <p:nvPr/>
        </p:nvSpPr>
        <p:spPr bwMode="auto">
          <a:xfrm>
            <a:off x="1295400" y="5410200"/>
            <a:ext cx="11842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User 3</a:t>
            </a:r>
          </a:p>
        </p:txBody>
      </p:sp>
      <p:sp>
        <p:nvSpPr>
          <p:cNvPr id="41073" name="Rectangle 113"/>
          <p:cNvSpPr>
            <a:spLocks noChangeArrowheads="1"/>
          </p:cNvSpPr>
          <p:nvPr/>
        </p:nvSpPr>
        <p:spPr bwMode="auto">
          <a:xfrm>
            <a:off x="1295400" y="5195888"/>
            <a:ext cx="11842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User 2</a:t>
            </a:r>
          </a:p>
        </p:txBody>
      </p:sp>
      <p:sp>
        <p:nvSpPr>
          <p:cNvPr id="41074" name="Rectangle 114"/>
          <p:cNvSpPr>
            <a:spLocks noChangeArrowheads="1"/>
          </p:cNvSpPr>
          <p:nvPr/>
        </p:nvSpPr>
        <p:spPr bwMode="auto">
          <a:xfrm>
            <a:off x="1295400" y="4953000"/>
            <a:ext cx="1143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800">
                <a:latin typeface="Garamond" pitchFamily="18" charset="0"/>
              </a:rPr>
              <a:t>User 1</a:t>
            </a:r>
          </a:p>
        </p:txBody>
      </p:sp>
      <p:sp>
        <p:nvSpPr>
          <p:cNvPr id="41075" name="Line 115"/>
          <p:cNvSpPr>
            <a:spLocks noChangeShapeType="1"/>
          </p:cNvSpPr>
          <p:nvPr/>
        </p:nvSpPr>
        <p:spPr bwMode="auto">
          <a:xfrm>
            <a:off x="1295400" y="4953000"/>
            <a:ext cx="1184275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rIns="0" anchor="ctr">
            <a:spAutoFit/>
          </a:bodyPr>
          <a:lstStyle/>
          <a:p>
            <a:endParaRPr lang="en-US"/>
          </a:p>
        </p:txBody>
      </p:sp>
      <p:sp>
        <p:nvSpPr>
          <p:cNvPr id="41076" name="Line 116"/>
          <p:cNvSpPr>
            <a:spLocks noChangeShapeType="1"/>
          </p:cNvSpPr>
          <p:nvPr/>
        </p:nvSpPr>
        <p:spPr bwMode="auto">
          <a:xfrm>
            <a:off x="1295400" y="6411913"/>
            <a:ext cx="1184275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rIns="0" anchor="ctr">
            <a:spAutoFit/>
          </a:bodyPr>
          <a:lstStyle/>
          <a:p>
            <a:endParaRPr lang="en-US"/>
          </a:p>
        </p:txBody>
      </p:sp>
      <p:sp>
        <p:nvSpPr>
          <p:cNvPr id="41077" name="Line 117"/>
          <p:cNvSpPr>
            <a:spLocks noChangeShapeType="1"/>
          </p:cNvSpPr>
          <p:nvPr/>
        </p:nvSpPr>
        <p:spPr bwMode="auto">
          <a:xfrm>
            <a:off x="1295400" y="4953000"/>
            <a:ext cx="1588" cy="14589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rIns="0" anchor="ctr">
            <a:spAutoFit/>
          </a:bodyPr>
          <a:lstStyle/>
          <a:p>
            <a:endParaRPr lang="en-US"/>
          </a:p>
        </p:txBody>
      </p:sp>
      <p:sp>
        <p:nvSpPr>
          <p:cNvPr id="41078" name="Line 118"/>
          <p:cNvSpPr>
            <a:spLocks noChangeShapeType="1"/>
          </p:cNvSpPr>
          <p:nvPr/>
        </p:nvSpPr>
        <p:spPr bwMode="auto">
          <a:xfrm>
            <a:off x="2479675" y="4953000"/>
            <a:ext cx="1588" cy="14589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rIns="0" anchor="ctr">
            <a:spAutoFit/>
          </a:bodyPr>
          <a:lstStyle/>
          <a:p>
            <a:endParaRPr lang="en-US"/>
          </a:p>
        </p:txBody>
      </p:sp>
      <p:sp>
        <p:nvSpPr>
          <p:cNvPr id="41080" name="Rectangle 120"/>
          <p:cNvSpPr>
            <a:spLocks noChangeArrowheads="1"/>
          </p:cNvSpPr>
          <p:nvPr/>
        </p:nvSpPr>
        <p:spPr bwMode="auto">
          <a:xfrm>
            <a:off x="304800" y="228600"/>
            <a:ext cx="8458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3200" dirty="0" smtClean="0">
                <a:latin typeface="Arial"/>
                <a:cs typeface="Arial"/>
              </a:rPr>
              <a:t>Types of Data: Transactional </a:t>
            </a:r>
            <a:r>
              <a:rPr lang="en-US" altLang="en-US" sz="3200" dirty="0">
                <a:latin typeface="Arial"/>
                <a:cs typeface="Arial"/>
              </a:rPr>
              <a:t>Data</a:t>
            </a:r>
          </a:p>
        </p:txBody>
      </p:sp>
      <p:sp>
        <p:nvSpPr>
          <p:cNvPr id="41081" name="TextBox 121"/>
          <p:cNvSpPr txBox="1">
            <a:spLocks noChangeArrowheads="1"/>
          </p:cNvSpPr>
          <p:nvPr/>
        </p:nvSpPr>
        <p:spPr bwMode="auto">
          <a:xfrm>
            <a:off x="457200" y="4495800"/>
            <a:ext cx="3844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r>
              <a:rPr lang="en-US" altLang="en-US" sz="2000"/>
              <a:t>Can be represented as a time series:</a:t>
            </a:r>
          </a:p>
        </p:txBody>
      </p:sp>
      <p:sp>
        <p:nvSpPr>
          <p:cNvPr id="41082" name="Slide Number Placeholder 12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fld id="{43045464-6D07-4771-9B23-DB0E2A4CB349}" type="slidenum">
              <a:rPr lang="en-US" altLang="en-US" sz="1400"/>
              <a:pPr/>
              <a:t>8</a:t>
            </a:fld>
            <a:endParaRPr lang="en-US" altLang="en-US" sz="1400"/>
          </a:p>
        </p:txBody>
      </p:sp>
      <p:sp>
        <p:nvSpPr>
          <p:cNvPr id="41083" name="TextBox 123"/>
          <p:cNvSpPr txBox="1">
            <a:spLocks noChangeArrowheads="1"/>
          </p:cNvSpPr>
          <p:nvPr/>
        </p:nvSpPr>
        <p:spPr bwMode="auto">
          <a:xfrm>
            <a:off x="685800" y="1066800"/>
            <a:ext cx="51539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r>
              <a:rPr lang="en-US" altLang="en-US"/>
              <a:t>Date stamped events </a:t>
            </a:r>
            <a:r>
              <a:rPr lang="en-US" altLang="en-US" smtClean="0"/>
              <a:t>(logs</a:t>
            </a:r>
            <a:r>
              <a:rPr lang="en-US" altLang="en-US"/>
              <a:t>, phone calls):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-1600200" y="228600"/>
            <a:ext cx="9144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107763" dir="2700000" algn="ctr" rotWithShape="0">
              <a:schemeClr val="tx1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066800" y="1524000"/>
            <a:ext cx="7696200" cy="137160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marL="457200" indent="-4572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eaLnBrk="1" hangingPunct="1">
              <a:buClr>
                <a:schemeClr val="tx1"/>
              </a:buClr>
            </a:pPr>
            <a:r>
              <a:rPr lang="en-US" altLang="en-US" sz="1200">
                <a:latin typeface="Times New Roman" pitchFamily="18" charset="0"/>
                <a:cs typeface="Arial" pitchFamily="34" charset="0"/>
              </a:rPr>
              <a:t>128.200.39.17, -, 3/22/00, 20:55:07, W3SVC, SRVR1, 128.200.39.181, 0, 258, 111, 404, 3, GET, /spt/images/bk1.jpg, -, 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1200">
                <a:latin typeface="Times New Roman" pitchFamily="18" charset="0"/>
                <a:cs typeface="Arial" pitchFamily="34" charset="0"/>
              </a:rPr>
              <a:t>128.200.39.17, -, 3/22/00, 20:55:36, W3SVC, SRVR1, 128.200.39.181, 1061, 382, 414, 200, 0, POST, /spt/main.html, -, 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1200">
                <a:latin typeface="Times New Roman" pitchFamily="18" charset="0"/>
                <a:cs typeface="Arial" pitchFamily="34" charset="0"/>
              </a:rPr>
              <a:t>128.200.39.17, -, 3/22/00, 20:55:36, W3SVC, SRVR1, 128.200.39.181, 0, 258, 111, 404, 3, GET, /spt/images/bk1.jpg, -, 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1200">
                <a:latin typeface="Times New Roman" pitchFamily="18" charset="0"/>
                <a:cs typeface="Arial" pitchFamily="34" charset="0"/>
              </a:rPr>
              <a:t>128.195.36.195, -, 3/22/00, 10:35:11, W3SVC, SRVR1, 128.200.39.181, 781, 363, 875, 200, 0, GET, /top.html, -, 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1200">
                <a:latin typeface="Times New Roman" pitchFamily="18" charset="0"/>
                <a:cs typeface="Arial" pitchFamily="34" charset="0"/>
              </a:rPr>
              <a:t>128.195.36.195, -, 3/22/00, 10:35:16, W3SVC, SRVR1, 128.200.39.181, 5288, 524, 414, 200, 0, POST, /spt/main.html, -, 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1200" b="1">
                <a:latin typeface="Times New Roman" pitchFamily="18" charset="0"/>
                <a:cs typeface="Arial" pitchFamily="34" charset="0"/>
              </a:rPr>
              <a:t>128.195.36.195</a:t>
            </a:r>
            <a:r>
              <a:rPr lang="en-US" altLang="en-US" sz="1200">
                <a:latin typeface="Times New Roman" pitchFamily="18" charset="0"/>
                <a:cs typeface="Arial" pitchFamily="34" charset="0"/>
              </a:rPr>
              <a:t>, -, 3/22/00, 10:35:17, W3SVC, SRVR1, 128.200.39.181, 30, 280, 111, 404, 3, GET, /spt/images/bk1.jpg, -, 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1200">
                <a:latin typeface="Times New Roman" pitchFamily="18" charset="0"/>
                <a:cs typeface="Arial" pitchFamily="34" charset="0"/>
              </a:rPr>
              <a:t>…, </a:t>
            </a:r>
          </a:p>
        </p:txBody>
      </p:sp>
      <p:sp>
        <p:nvSpPr>
          <p:cNvPr id="43011" name="Rectangle 120"/>
          <p:cNvSpPr>
            <a:spLocks noChangeArrowheads="1"/>
          </p:cNvSpPr>
          <p:nvPr/>
        </p:nvSpPr>
        <p:spPr bwMode="auto">
          <a:xfrm>
            <a:off x="304800" y="228600"/>
            <a:ext cx="8458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3200" dirty="0">
                <a:solidFill>
                  <a:srgbClr val="000000"/>
                </a:solidFill>
                <a:latin typeface="Arial"/>
                <a:cs typeface="Arial"/>
              </a:rPr>
              <a:t>Types of Data: Relational Data</a:t>
            </a:r>
          </a:p>
        </p:txBody>
      </p:sp>
      <p:sp>
        <p:nvSpPr>
          <p:cNvPr id="43012" name="Rectangle 3"/>
          <p:cNvSpPr>
            <a:spLocks noChangeArrowheads="1"/>
          </p:cNvSpPr>
          <p:nvPr/>
        </p:nvSpPr>
        <p:spPr bwMode="auto">
          <a:xfrm>
            <a:off x="304800" y="3352800"/>
            <a:ext cx="5867400" cy="68580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marL="457200" indent="-4572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eaLnBrk="1" hangingPunct="1">
              <a:buClr>
                <a:schemeClr val="tx1"/>
              </a:buClr>
            </a:pPr>
            <a:r>
              <a:rPr lang="en-US" altLang="en-US" sz="1200">
                <a:latin typeface="Times New Roman" pitchFamily="18" charset="0"/>
                <a:cs typeface="Arial" pitchFamily="34" charset="0"/>
              </a:rPr>
              <a:t>128.195.36.195, Doe, John, 12 Main St, 973-462-3421, Madison, NJ, </a:t>
            </a:r>
            <a:r>
              <a:rPr lang="en-US" altLang="en-US" sz="1200" b="1">
                <a:solidFill>
                  <a:srgbClr val="333399"/>
                </a:solidFill>
                <a:latin typeface="Times New Roman" pitchFamily="18" charset="0"/>
                <a:cs typeface="Arial" pitchFamily="34" charset="0"/>
              </a:rPr>
              <a:t>07932</a:t>
            </a:r>
            <a:endParaRPr lang="en-US" altLang="en-US" sz="1200" b="1">
              <a:latin typeface="Times New Roman" pitchFamily="18" charset="0"/>
              <a:cs typeface="Arial" pitchFamily="34" charset="0"/>
            </a:endParaRPr>
          </a:p>
          <a:p>
            <a:pPr eaLnBrk="1" hangingPunct="1">
              <a:buClr>
                <a:schemeClr val="tx1"/>
              </a:buClr>
            </a:pPr>
            <a:r>
              <a:rPr lang="en-US" altLang="en-US" sz="1200">
                <a:latin typeface="Times New Roman" pitchFamily="18" charset="0"/>
                <a:cs typeface="Arial" pitchFamily="34" charset="0"/>
              </a:rPr>
              <a:t>114.12.12.25,Trank, Jill, 11 Elm St, 998-555-5675, Chester, NJ, 07911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1200">
                <a:latin typeface="Times New Roman" pitchFamily="18" charset="0"/>
                <a:cs typeface="Arial" pitchFamily="34" charset="0"/>
              </a:rPr>
              <a:t>…</a:t>
            </a:r>
          </a:p>
        </p:txBody>
      </p:sp>
      <p:sp>
        <p:nvSpPr>
          <p:cNvPr id="43013" name="Rectangle 3"/>
          <p:cNvSpPr>
            <a:spLocks noChangeArrowheads="1"/>
          </p:cNvSpPr>
          <p:nvPr/>
        </p:nvSpPr>
        <p:spPr bwMode="auto">
          <a:xfrm>
            <a:off x="5562600" y="4572000"/>
            <a:ext cx="3352800" cy="83820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marL="457200" indent="-4572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eaLnBrk="1" hangingPunct="1">
              <a:buClr>
                <a:schemeClr val="tx1"/>
              </a:buClr>
            </a:pPr>
            <a:r>
              <a:rPr lang="en-US" altLang="en-US" sz="1200">
                <a:latin typeface="Times New Roman" pitchFamily="18" charset="0"/>
                <a:cs typeface="Arial" pitchFamily="34" charset="0"/>
              </a:rPr>
              <a:t>07911, Chester, NJ, 07954, 34000, , 40.65, -74.12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1200">
                <a:latin typeface="Times New Roman" pitchFamily="18" charset="0"/>
                <a:cs typeface="Arial" pitchFamily="34" charset="0"/>
              </a:rPr>
              <a:t>07932, Madison, NJ, 56000, 40.642, -74.132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1200">
                <a:latin typeface="Times New Roman" pitchFamily="18" charset="0"/>
                <a:cs typeface="Arial" pitchFamily="34" charset="0"/>
              </a:rPr>
              <a:t>…</a:t>
            </a:r>
          </a:p>
        </p:txBody>
      </p:sp>
      <p:cxnSp>
        <p:nvCxnSpPr>
          <p:cNvPr id="43014" name="Straight Arrow Connector 125"/>
          <p:cNvCxnSpPr>
            <a:cxnSpLocks noChangeShapeType="1"/>
          </p:cNvCxnSpPr>
          <p:nvPr/>
        </p:nvCxnSpPr>
        <p:spPr bwMode="auto">
          <a:xfrm rot="10800000" flipV="1">
            <a:off x="1066800" y="2667000"/>
            <a:ext cx="6858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15" name="Straight Arrow Connector 127"/>
          <p:cNvCxnSpPr>
            <a:cxnSpLocks noChangeShapeType="1"/>
          </p:cNvCxnSpPr>
          <p:nvPr/>
        </p:nvCxnSpPr>
        <p:spPr bwMode="auto">
          <a:xfrm rot="16200000" flipH="1">
            <a:off x="4648200" y="3810000"/>
            <a:ext cx="1219200" cy="762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017" name="TextBox 9"/>
          <p:cNvSpPr txBox="1">
            <a:spLocks noChangeArrowheads="1"/>
          </p:cNvSpPr>
          <p:nvPr/>
        </p:nvSpPr>
        <p:spPr bwMode="auto">
          <a:xfrm>
            <a:off x="323528" y="4581128"/>
            <a:ext cx="513377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altLang="en-US" sz="1800" dirty="0"/>
              <a:t> Most large data sets are stored in relational data sets</a:t>
            </a:r>
          </a:p>
          <a:p>
            <a:pPr>
              <a:buFont typeface="Arial" pitchFamily="34" charset="0"/>
              <a:buChar char="•"/>
            </a:pPr>
            <a:r>
              <a:rPr lang="en-US" altLang="en-US" sz="1800" dirty="0"/>
              <a:t> D</a:t>
            </a:r>
            <a:r>
              <a:rPr lang="en-US" altLang="en-US" sz="1800" dirty="0" smtClean="0"/>
              <a:t>ata </a:t>
            </a:r>
            <a:r>
              <a:rPr lang="en-US" altLang="en-US" sz="1800" dirty="0"/>
              <a:t>query </a:t>
            </a:r>
            <a:r>
              <a:rPr lang="en-US" altLang="en-US" sz="1800" dirty="0" smtClean="0"/>
              <a:t>via SQL</a:t>
            </a:r>
            <a:endParaRPr lang="en-US" altLang="en-US" sz="1800" dirty="0"/>
          </a:p>
        </p:txBody>
      </p:sp>
      <p:sp>
        <p:nvSpPr>
          <p:cNvPr id="43018" name="Slide Number Placeholder 10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fld id="{B1057C38-7E98-4E47-A59D-0A4AF3D8A20B}" type="slidenum">
              <a:rPr lang="en-US" altLang="en-US" sz="1400"/>
              <a:pPr/>
              <a:t>9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12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5612</TotalTime>
  <Words>7688</Words>
  <Application>Microsoft Macintosh PowerPoint</Application>
  <PresentationFormat>On-screen Show (4:3)</PresentationFormat>
  <Paragraphs>964</Paragraphs>
  <Slides>79</Slides>
  <Notes>74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Blank Presentation</vt:lpstr>
      <vt:lpstr>Document</vt:lpstr>
      <vt:lpstr>Equation</vt:lpstr>
      <vt:lpstr>Bitmap Image</vt:lpstr>
      <vt:lpstr>Chart</vt:lpstr>
      <vt:lpstr>Foundations of Data Science Lecture 2</vt:lpstr>
      <vt:lpstr>Last Time</vt:lpstr>
      <vt:lpstr>PowerPoint Presentation</vt:lpstr>
      <vt:lpstr>Today</vt:lpstr>
      <vt:lpstr>PowerPoint Presentation</vt:lpstr>
      <vt:lpstr>Types of Data: Flat File Data</vt:lpstr>
      <vt:lpstr>Types of Data: Text Data</vt:lpstr>
      <vt:lpstr>PowerPoint Presentation</vt:lpstr>
      <vt:lpstr>PowerPoint Presentation</vt:lpstr>
      <vt:lpstr>Types of Data: Time Series Data</vt:lpstr>
      <vt:lpstr>Types of Data: Time Series Data</vt:lpstr>
      <vt:lpstr>Types of Data: Image Data</vt:lpstr>
      <vt:lpstr>Types of Data: Spatio-Temporal Data</vt:lpstr>
      <vt:lpstr>Types of Data: Network Data</vt:lpstr>
      <vt:lpstr>Data Preprocessing</vt:lpstr>
      <vt:lpstr>Data Quality: Why Preprocess the Data?</vt:lpstr>
      <vt:lpstr>Example: Crowdsourced Accessibility Data </vt:lpstr>
      <vt:lpstr>Major Tasks in Data Preprocessing</vt:lpstr>
      <vt:lpstr>Major Tasks in Data Preprocessing</vt:lpstr>
      <vt:lpstr>Data Cleaning</vt:lpstr>
      <vt:lpstr>Incomplete (Missing) Data</vt:lpstr>
      <vt:lpstr>How to Handle Missing Data?</vt:lpstr>
      <vt:lpstr>Noisy Data</vt:lpstr>
      <vt:lpstr>How to Handle Noisy Data?</vt:lpstr>
      <vt:lpstr>Data Cleaning as a Process</vt:lpstr>
      <vt:lpstr>PowerPoint Presentation</vt:lpstr>
      <vt:lpstr>Major Tasks in Data Preprocessing</vt:lpstr>
      <vt:lpstr>Data Integration</vt:lpstr>
      <vt:lpstr>Handling Redundancy in Data Integration</vt:lpstr>
      <vt:lpstr>Correlation Analysis (Nominal Data)</vt:lpstr>
      <vt:lpstr>Chi-Square Calculation: An Example</vt:lpstr>
      <vt:lpstr>Correlation Analysis (Numeric Data)</vt:lpstr>
      <vt:lpstr>Visually Evaluating Correlation</vt:lpstr>
      <vt:lpstr>Correlation (viewed as linear relationship)</vt:lpstr>
      <vt:lpstr>Covariance (Numeric Data)</vt:lpstr>
      <vt:lpstr>Covariance: An Example</vt:lpstr>
      <vt:lpstr>Major Tasks in Data Preprocessing</vt:lpstr>
      <vt:lpstr>Data Reduction Strategies</vt:lpstr>
      <vt:lpstr>Data Reduction 1: Dimensionality Reduction</vt:lpstr>
      <vt:lpstr>Mapping Data to a New Space</vt:lpstr>
      <vt:lpstr>What Is Wavelet Transform?</vt:lpstr>
      <vt:lpstr>Wavelet Transformation </vt:lpstr>
      <vt:lpstr>Wavelet Decomposition</vt:lpstr>
      <vt:lpstr>Haar Wavelet Coefficients </vt:lpstr>
      <vt:lpstr>Why Wavelet Transform?</vt:lpstr>
      <vt:lpstr>Principal Component Analysis (PCA)</vt:lpstr>
      <vt:lpstr>Principal Component Analysis (Steps)</vt:lpstr>
      <vt:lpstr>Attribute Subset Selection</vt:lpstr>
      <vt:lpstr>Heuristic Search in Attribute Selection</vt:lpstr>
      <vt:lpstr>Attribute Creation (Feature Generation)</vt:lpstr>
      <vt:lpstr>Clustering</vt:lpstr>
      <vt:lpstr>Sampling</vt:lpstr>
      <vt:lpstr>Types of Sampling</vt:lpstr>
      <vt:lpstr>PowerPoint Presentation</vt:lpstr>
      <vt:lpstr>Sampling: Cluster or Stratified Sampling</vt:lpstr>
      <vt:lpstr>Data Cube Aggregation</vt:lpstr>
      <vt:lpstr>Data Cube Aggregation</vt:lpstr>
      <vt:lpstr>Data Reduction 3: Data Compression</vt:lpstr>
      <vt:lpstr>Data Compression</vt:lpstr>
      <vt:lpstr>Major Tasks in Data Preprocessing</vt:lpstr>
      <vt:lpstr>Data Transformation</vt:lpstr>
      <vt:lpstr>Normalization</vt:lpstr>
      <vt:lpstr>Discretization </vt:lpstr>
      <vt:lpstr>Data Discretization Methods</vt:lpstr>
      <vt:lpstr>Simple Discretization: Binning</vt:lpstr>
      <vt:lpstr>Histogram Analysis</vt:lpstr>
      <vt:lpstr>Binning Methods for Data Smoothing</vt:lpstr>
      <vt:lpstr>Discretization Without Using Class Labels (Binning vs. Clustering) </vt:lpstr>
      <vt:lpstr>Discretization by Classification &amp; Correlation Analysis</vt:lpstr>
      <vt:lpstr>Concept Hierarchy Generation</vt:lpstr>
      <vt:lpstr>Concept Hierarchy Generation  for Nominal Data</vt:lpstr>
      <vt:lpstr>Automatic Concept Hierarchy Generation</vt:lpstr>
      <vt:lpstr>PowerPoint Presentation</vt:lpstr>
      <vt:lpstr>Pulling Data from Twitter: R</vt:lpstr>
      <vt:lpstr>PowerPoint Presentation</vt:lpstr>
      <vt:lpstr>Example Calls</vt:lpstr>
      <vt:lpstr>Try This Out in R </vt:lpstr>
      <vt:lpstr>Summary</vt:lpstr>
      <vt:lpstr>Next Time</vt:lpstr>
    </vt:vector>
  </TitlesOfParts>
  <Company>뿿툠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Mining</dc:title>
  <dc:creator>ctv</dc:creator>
  <cp:lastModifiedBy>Rumi</cp:lastModifiedBy>
  <cp:revision>97</cp:revision>
  <cp:lastPrinted>2011-09-02T16:20:36Z</cp:lastPrinted>
  <dcterms:created xsi:type="dcterms:W3CDTF">2011-09-03T19:32:05Z</dcterms:created>
  <dcterms:modified xsi:type="dcterms:W3CDTF">2016-02-02T18:26:57Z</dcterms:modified>
</cp:coreProperties>
</file>